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4" r:id="rId3"/>
    <p:sldId id="286" r:id="rId4"/>
    <p:sldId id="276" r:id="rId5"/>
    <p:sldId id="277" r:id="rId6"/>
    <p:sldId id="278" r:id="rId7"/>
    <p:sldId id="279" r:id="rId8"/>
    <p:sldId id="264" r:id="rId9"/>
    <p:sldId id="280" r:id="rId10"/>
    <p:sldId id="265" r:id="rId11"/>
    <p:sldId id="284" r:id="rId12"/>
    <p:sldId id="285" r:id="rId13"/>
    <p:sldId id="288"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ynsuklin Syiemiong" initials="PS" lastIdx="1" clrIdx="0">
    <p:extLst>
      <p:ext uri="{19B8F6BF-5375-455C-9EA6-DF929625EA0E}">
        <p15:presenceInfo xmlns:p15="http://schemas.microsoft.com/office/powerpoint/2012/main" userId="43460e6cd5cb52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9E7"/>
    <a:srgbClr val="FFFFCC"/>
    <a:srgbClr val="CFD3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4" autoAdjust="0"/>
  </p:normalViewPr>
  <p:slideViewPr>
    <p:cSldViewPr snapToGrid="0">
      <p:cViewPr varScale="1">
        <p:scale>
          <a:sx n="75" d="100"/>
          <a:sy n="75" d="100"/>
        </p:scale>
        <p:origin x="2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B20AD-3526-4486-938C-E8A8DC11FFB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A359C6D6-85AF-45A9-9813-C4B78A63537D}">
      <dgm:prSet phldrT="[Text]" custT="1"/>
      <dgm:spPr>
        <a:solidFill>
          <a:schemeClr val="accent6">
            <a:lumMod val="20000"/>
            <a:lumOff val="80000"/>
          </a:schemeClr>
        </a:solidFill>
      </dgm:spPr>
      <dgm:t>
        <a:bodyPr/>
        <a:lstStyle/>
        <a:p>
          <a:pPr algn="ctr"/>
          <a:r>
            <a:rPr lang="en-US" sz="3000" b="1" dirty="0">
              <a:solidFill>
                <a:schemeClr val="tx1"/>
              </a:solidFill>
            </a:rPr>
            <a:t>Decoding</a:t>
          </a:r>
        </a:p>
        <a:p>
          <a:pPr algn="ctr"/>
          <a:r>
            <a:rPr lang="en-US" sz="2400" b="1" dirty="0">
              <a:solidFill>
                <a:schemeClr val="tx1"/>
              </a:solidFill>
              <a:latin typeface="+mj-lt"/>
            </a:rPr>
            <a:t>Translating written words into sounds for better understanding  </a:t>
          </a:r>
          <a:endParaRPr lang="en-IN" sz="2400" b="1" dirty="0">
            <a:solidFill>
              <a:schemeClr val="tx1"/>
            </a:solidFill>
            <a:latin typeface="+mj-lt"/>
          </a:endParaRPr>
        </a:p>
      </dgm:t>
    </dgm:pt>
    <dgm:pt modelId="{B964FF2D-E0C2-47BC-A0A2-8A7B33226DC5}" type="parTrans" cxnId="{963615ED-F784-4575-8E1E-729850FF3061}">
      <dgm:prSet/>
      <dgm:spPr/>
      <dgm:t>
        <a:bodyPr/>
        <a:lstStyle/>
        <a:p>
          <a:endParaRPr lang="en-IN"/>
        </a:p>
      </dgm:t>
    </dgm:pt>
    <dgm:pt modelId="{27F3968C-C909-4181-B651-B79EE7F5750B}" type="sibTrans" cxnId="{963615ED-F784-4575-8E1E-729850FF3061}">
      <dgm:prSet/>
      <dgm:spPr/>
      <dgm:t>
        <a:bodyPr/>
        <a:lstStyle/>
        <a:p>
          <a:endParaRPr lang="en-IN"/>
        </a:p>
      </dgm:t>
    </dgm:pt>
    <dgm:pt modelId="{0B7BBE97-AC30-40B2-B28B-5C98EFC1648D}">
      <dgm:prSet custT="1"/>
      <dgm:spPr>
        <a:solidFill>
          <a:schemeClr val="accent6">
            <a:lumMod val="20000"/>
            <a:lumOff val="80000"/>
          </a:schemeClr>
        </a:solidFill>
      </dgm:spPr>
      <dgm:t>
        <a:bodyPr/>
        <a:lstStyle/>
        <a:p>
          <a:r>
            <a:rPr lang="en-IN" sz="3000" b="1" dirty="0">
              <a:solidFill>
                <a:schemeClr val="tx1"/>
              </a:solidFill>
            </a:rPr>
            <a:t>Comprehension</a:t>
          </a:r>
        </a:p>
        <a:p>
          <a:r>
            <a:rPr lang="en-IN" sz="2400" b="1" dirty="0">
              <a:solidFill>
                <a:schemeClr val="tx1"/>
              </a:solidFill>
              <a:latin typeface="+mj-lt"/>
            </a:rPr>
            <a:t>Understanding both the literal and deeper meanings of texts</a:t>
          </a:r>
        </a:p>
      </dgm:t>
    </dgm:pt>
    <dgm:pt modelId="{F85B340B-6933-4660-85AA-163C186891B6}" type="parTrans" cxnId="{DFDE60C8-1953-489A-BE13-EC695756AF08}">
      <dgm:prSet/>
      <dgm:spPr/>
      <dgm:t>
        <a:bodyPr/>
        <a:lstStyle/>
        <a:p>
          <a:endParaRPr lang="en-IN"/>
        </a:p>
      </dgm:t>
    </dgm:pt>
    <dgm:pt modelId="{501F042A-026C-45CD-B261-9589F0AA4BB2}" type="sibTrans" cxnId="{DFDE60C8-1953-489A-BE13-EC695756AF08}">
      <dgm:prSet/>
      <dgm:spPr/>
      <dgm:t>
        <a:bodyPr/>
        <a:lstStyle/>
        <a:p>
          <a:endParaRPr lang="en-IN"/>
        </a:p>
      </dgm:t>
    </dgm:pt>
    <dgm:pt modelId="{26142834-CCA0-4F09-88F3-43AF5BB276C3}">
      <dgm:prSet custT="1"/>
      <dgm:spPr>
        <a:solidFill>
          <a:schemeClr val="accent6">
            <a:lumMod val="20000"/>
            <a:lumOff val="80000"/>
          </a:schemeClr>
        </a:solidFill>
      </dgm:spPr>
      <dgm:t>
        <a:bodyPr/>
        <a:lstStyle/>
        <a:p>
          <a:endParaRPr lang="en-IN" sz="3200" b="1" dirty="0">
            <a:solidFill>
              <a:schemeClr val="tx1"/>
            </a:solidFill>
          </a:endParaRPr>
        </a:p>
        <a:p>
          <a:r>
            <a:rPr lang="en-IN" sz="3000" b="1" dirty="0">
              <a:solidFill>
                <a:schemeClr val="tx1"/>
              </a:solidFill>
            </a:rPr>
            <a:t>Fluency</a:t>
          </a:r>
        </a:p>
        <a:p>
          <a:r>
            <a:rPr lang="en-IN" sz="2400" b="1" dirty="0">
              <a:solidFill>
                <a:schemeClr val="tx1"/>
              </a:solidFill>
              <a:latin typeface="+mj-lt"/>
            </a:rPr>
            <a:t>Reading smoothly to enhance focus on meaning rather than word recognition </a:t>
          </a:r>
        </a:p>
        <a:p>
          <a:endParaRPr lang="en-IN" sz="3200" b="1" dirty="0">
            <a:solidFill>
              <a:schemeClr val="tx1"/>
            </a:solidFill>
          </a:endParaRPr>
        </a:p>
      </dgm:t>
    </dgm:pt>
    <dgm:pt modelId="{4E362DCD-2885-42C3-BCCC-E86655DF1A47}" type="parTrans" cxnId="{96F1FAC5-34C0-4DAE-9561-298A7DF0F650}">
      <dgm:prSet/>
      <dgm:spPr/>
      <dgm:t>
        <a:bodyPr/>
        <a:lstStyle/>
        <a:p>
          <a:endParaRPr lang="en-IN"/>
        </a:p>
      </dgm:t>
    </dgm:pt>
    <dgm:pt modelId="{5F96AD38-B89F-42DD-8BEC-8B2D4A56252D}" type="sibTrans" cxnId="{96F1FAC5-34C0-4DAE-9561-298A7DF0F650}">
      <dgm:prSet/>
      <dgm:spPr/>
      <dgm:t>
        <a:bodyPr/>
        <a:lstStyle/>
        <a:p>
          <a:endParaRPr lang="en-IN"/>
        </a:p>
      </dgm:t>
    </dgm:pt>
    <dgm:pt modelId="{7C4B01D4-043B-4DD2-B001-7D24257E5842}">
      <dgm:prSet custT="1"/>
      <dgm:spPr>
        <a:solidFill>
          <a:schemeClr val="accent6">
            <a:lumMod val="20000"/>
            <a:lumOff val="80000"/>
          </a:schemeClr>
        </a:solidFill>
      </dgm:spPr>
      <dgm:t>
        <a:bodyPr/>
        <a:lstStyle/>
        <a:p>
          <a:r>
            <a:rPr lang="en-IN" sz="3000" b="1" dirty="0">
              <a:solidFill>
                <a:schemeClr val="tx1"/>
              </a:solidFill>
            </a:rPr>
            <a:t>Vocabulary</a:t>
          </a:r>
        </a:p>
        <a:p>
          <a:r>
            <a:rPr lang="en-US" sz="2400" b="1" dirty="0">
              <a:solidFill>
                <a:schemeClr val="tx1"/>
              </a:solidFill>
              <a:latin typeface="+mj-lt"/>
            </a:rPr>
            <a:t>Encountering new words, building language skills, improving ability to grasp more complex material</a:t>
          </a:r>
          <a:endParaRPr lang="en-IN" sz="2400" b="1" dirty="0">
            <a:solidFill>
              <a:schemeClr val="tx1"/>
            </a:solidFill>
            <a:latin typeface="+mj-lt"/>
          </a:endParaRPr>
        </a:p>
      </dgm:t>
    </dgm:pt>
    <dgm:pt modelId="{DE9761B7-E108-4DD4-A58F-0C2DB6B4A97D}" type="parTrans" cxnId="{B0686D0E-2510-4847-8B90-4705A49E11AE}">
      <dgm:prSet/>
      <dgm:spPr/>
      <dgm:t>
        <a:bodyPr/>
        <a:lstStyle/>
        <a:p>
          <a:endParaRPr lang="en-IN"/>
        </a:p>
      </dgm:t>
    </dgm:pt>
    <dgm:pt modelId="{908E29B4-983D-4B6D-BA93-2099A2090409}" type="sibTrans" cxnId="{B0686D0E-2510-4847-8B90-4705A49E11AE}">
      <dgm:prSet/>
      <dgm:spPr/>
      <dgm:t>
        <a:bodyPr/>
        <a:lstStyle/>
        <a:p>
          <a:endParaRPr lang="en-IN"/>
        </a:p>
      </dgm:t>
    </dgm:pt>
    <dgm:pt modelId="{EFD17875-247A-4285-AD8C-485236818DA2}">
      <dgm:prSet custT="1"/>
      <dgm:spPr>
        <a:solidFill>
          <a:schemeClr val="accent6">
            <a:lumMod val="20000"/>
            <a:lumOff val="80000"/>
          </a:schemeClr>
        </a:solidFill>
      </dgm:spPr>
      <dgm:t>
        <a:bodyPr/>
        <a:lstStyle/>
        <a:p>
          <a:endParaRPr lang="en-IN" sz="3500" b="1" dirty="0">
            <a:solidFill>
              <a:schemeClr val="tx1"/>
            </a:solidFill>
          </a:endParaRPr>
        </a:p>
        <a:p>
          <a:r>
            <a:rPr lang="en-IN" sz="3200" b="1" dirty="0">
              <a:solidFill>
                <a:schemeClr val="tx1"/>
              </a:solidFill>
            </a:rPr>
            <a:t> </a:t>
          </a:r>
        </a:p>
        <a:p>
          <a:r>
            <a:rPr lang="en-IN" sz="3000" b="1" dirty="0">
              <a:solidFill>
                <a:schemeClr val="tx1"/>
              </a:solidFill>
            </a:rPr>
            <a:t>Critical Thinking</a:t>
          </a:r>
        </a:p>
        <a:p>
          <a:r>
            <a:rPr lang="en-US" sz="2400" b="1" dirty="0">
              <a:solidFill>
                <a:schemeClr val="tx1"/>
              </a:solidFill>
              <a:latin typeface="+mj-lt"/>
            </a:rPr>
            <a:t>Questioning, analyzing, and evaluating what is read, and then making a judgment about it</a:t>
          </a:r>
          <a:endParaRPr lang="en-IN" sz="2400" b="1" dirty="0">
            <a:solidFill>
              <a:schemeClr val="tx1"/>
            </a:solidFill>
            <a:latin typeface="+mj-lt"/>
          </a:endParaRPr>
        </a:p>
        <a:p>
          <a:endParaRPr lang="en-IN" sz="2000" b="1" dirty="0">
            <a:solidFill>
              <a:schemeClr val="tx1"/>
            </a:solidFill>
          </a:endParaRPr>
        </a:p>
        <a:p>
          <a:endParaRPr lang="en-IN" sz="2400" b="1" dirty="0">
            <a:solidFill>
              <a:schemeClr val="tx1"/>
            </a:solidFill>
          </a:endParaRPr>
        </a:p>
      </dgm:t>
    </dgm:pt>
    <dgm:pt modelId="{D1037167-A266-4F98-89A2-28FF662D47A6}" type="parTrans" cxnId="{BA02C42A-419A-4A00-B34A-AADDA5FAE516}">
      <dgm:prSet/>
      <dgm:spPr/>
      <dgm:t>
        <a:bodyPr/>
        <a:lstStyle/>
        <a:p>
          <a:endParaRPr lang="en-IN"/>
        </a:p>
      </dgm:t>
    </dgm:pt>
    <dgm:pt modelId="{20C1B67A-2D2A-4FF8-972A-0ADB3B04070E}" type="sibTrans" cxnId="{BA02C42A-419A-4A00-B34A-AADDA5FAE516}">
      <dgm:prSet/>
      <dgm:spPr/>
      <dgm:t>
        <a:bodyPr/>
        <a:lstStyle/>
        <a:p>
          <a:endParaRPr lang="en-IN"/>
        </a:p>
      </dgm:t>
    </dgm:pt>
    <dgm:pt modelId="{B9E23C8A-2F34-430F-A49A-4FEECD26A229}">
      <dgm:prSet custT="1"/>
      <dgm:spPr>
        <a:solidFill>
          <a:schemeClr val="accent6">
            <a:lumMod val="20000"/>
            <a:lumOff val="80000"/>
          </a:schemeClr>
        </a:solidFill>
      </dgm:spPr>
      <dgm:t>
        <a:bodyPr/>
        <a:lstStyle/>
        <a:p>
          <a:endParaRPr lang="en-IN" sz="3600" b="1" dirty="0">
            <a:solidFill>
              <a:schemeClr val="tx1"/>
            </a:solidFill>
          </a:endParaRPr>
        </a:p>
        <a:p>
          <a:r>
            <a:rPr lang="en-IN" sz="3000" b="1" dirty="0">
              <a:solidFill>
                <a:schemeClr val="tx1"/>
              </a:solidFill>
            </a:rPr>
            <a:t>Engagement and Interpretation</a:t>
          </a:r>
        </a:p>
        <a:p>
          <a:r>
            <a:rPr lang="en-US" sz="2400" b="1" dirty="0">
              <a:solidFill>
                <a:schemeClr val="tx1"/>
              </a:solidFill>
              <a:latin typeface="+mj-lt"/>
            </a:rPr>
            <a:t>The act of actively participating in reading activities and the process of understanding the meaning of a text</a:t>
          </a:r>
          <a:endParaRPr lang="en-IN" sz="2400" b="1" dirty="0">
            <a:solidFill>
              <a:schemeClr val="tx1"/>
            </a:solidFill>
            <a:latin typeface="+mj-lt"/>
          </a:endParaRPr>
        </a:p>
        <a:p>
          <a:endParaRPr lang="en-IN" sz="2400" b="1" dirty="0">
            <a:solidFill>
              <a:schemeClr val="tx1"/>
            </a:solidFill>
          </a:endParaRPr>
        </a:p>
      </dgm:t>
    </dgm:pt>
    <dgm:pt modelId="{5113EB03-9849-4426-9BCA-B4029C6492EE}" type="parTrans" cxnId="{BF8D5891-B48C-4CD2-9E82-8907941E2F41}">
      <dgm:prSet/>
      <dgm:spPr/>
      <dgm:t>
        <a:bodyPr/>
        <a:lstStyle/>
        <a:p>
          <a:endParaRPr lang="en-IN"/>
        </a:p>
      </dgm:t>
    </dgm:pt>
    <dgm:pt modelId="{23D2F6FA-106B-4F73-9BEA-6980196E36BB}" type="sibTrans" cxnId="{BF8D5891-B48C-4CD2-9E82-8907941E2F41}">
      <dgm:prSet/>
      <dgm:spPr/>
      <dgm:t>
        <a:bodyPr/>
        <a:lstStyle/>
        <a:p>
          <a:endParaRPr lang="en-IN"/>
        </a:p>
      </dgm:t>
    </dgm:pt>
    <dgm:pt modelId="{C7A19E56-50D5-442C-B4E4-C939443E7CCC}" type="pres">
      <dgm:prSet presAssocID="{BCBB20AD-3526-4486-938C-E8A8DC11FFB2}" presName="diagram" presStyleCnt="0">
        <dgm:presLayoutVars>
          <dgm:dir/>
          <dgm:resizeHandles val="exact"/>
        </dgm:presLayoutVars>
      </dgm:prSet>
      <dgm:spPr/>
    </dgm:pt>
    <dgm:pt modelId="{FC0DC896-C935-4C54-A8DC-DFB2D6895CB9}" type="pres">
      <dgm:prSet presAssocID="{A359C6D6-85AF-45A9-9813-C4B78A63537D}" presName="node" presStyleLbl="node1" presStyleIdx="0" presStyleCnt="6" custScaleX="124908" custScaleY="195678" custLinFactNeighborX="-29059" custLinFactNeighborY="4817">
        <dgm:presLayoutVars>
          <dgm:bulletEnabled val="1"/>
        </dgm:presLayoutVars>
      </dgm:prSet>
      <dgm:spPr/>
    </dgm:pt>
    <dgm:pt modelId="{0AC9C380-B2D0-42F7-A651-F0E5F6C56552}" type="pres">
      <dgm:prSet presAssocID="{27F3968C-C909-4181-B651-B79EE7F5750B}" presName="sibTrans" presStyleCnt="0"/>
      <dgm:spPr/>
    </dgm:pt>
    <dgm:pt modelId="{36A48B3B-3445-426D-AC44-59AF3A8F20D2}" type="pres">
      <dgm:prSet presAssocID="{0B7BBE97-AC30-40B2-B28B-5C98EFC1648D}" presName="node" presStyleLbl="node1" presStyleIdx="1" presStyleCnt="6" custScaleX="158350" custScaleY="194158" custLinFactNeighborX="9819" custLinFactNeighborY="8397">
        <dgm:presLayoutVars>
          <dgm:bulletEnabled val="1"/>
        </dgm:presLayoutVars>
      </dgm:prSet>
      <dgm:spPr/>
    </dgm:pt>
    <dgm:pt modelId="{13AE2167-D252-411B-BA6D-2FCAA22A1591}" type="pres">
      <dgm:prSet presAssocID="{501F042A-026C-45CD-B261-9589F0AA4BB2}" presName="sibTrans" presStyleCnt="0"/>
      <dgm:spPr/>
    </dgm:pt>
    <dgm:pt modelId="{4868FCDF-FE62-4B29-82D0-20B9D9F912A8}" type="pres">
      <dgm:prSet presAssocID="{26142834-CCA0-4F09-88F3-43AF5BB276C3}" presName="node" presStyleLbl="node1" presStyleIdx="2" presStyleCnt="6" custScaleX="144228" custScaleY="169933" custLinFactNeighborX="29981" custLinFactNeighborY="-644">
        <dgm:presLayoutVars>
          <dgm:bulletEnabled val="1"/>
        </dgm:presLayoutVars>
      </dgm:prSet>
      <dgm:spPr/>
    </dgm:pt>
    <dgm:pt modelId="{DF97775B-614D-427A-96E8-64017BFFEBCF}" type="pres">
      <dgm:prSet presAssocID="{5F96AD38-B89F-42DD-8BEC-8B2D4A56252D}" presName="sibTrans" presStyleCnt="0"/>
      <dgm:spPr/>
    </dgm:pt>
    <dgm:pt modelId="{460C1716-4D04-41DA-9350-8704D5A2E26B}" type="pres">
      <dgm:prSet presAssocID="{7C4B01D4-043B-4DD2-B001-7D24257E5842}" presName="node" presStyleLbl="node1" presStyleIdx="3" presStyleCnt="6" custScaleX="128003" custScaleY="190294" custLinFactNeighborX="-45949" custLinFactNeighborY="-3718">
        <dgm:presLayoutVars>
          <dgm:bulletEnabled val="1"/>
        </dgm:presLayoutVars>
      </dgm:prSet>
      <dgm:spPr/>
    </dgm:pt>
    <dgm:pt modelId="{9FCCF428-33E9-4E5D-870E-B997A8648330}" type="pres">
      <dgm:prSet presAssocID="{908E29B4-983D-4B6D-BA93-2099A2090409}" presName="sibTrans" presStyleCnt="0"/>
      <dgm:spPr/>
    </dgm:pt>
    <dgm:pt modelId="{B20B8FD8-5CFB-42B0-ABCF-EBA8397BA4F4}" type="pres">
      <dgm:prSet presAssocID="{EFD17875-247A-4285-AD8C-485236818DA2}" presName="node" presStyleLbl="node1" presStyleIdx="4" presStyleCnt="6" custScaleX="155445" custScaleY="189159" custLinFactNeighborX="7867" custLinFactNeighborY="-3052">
        <dgm:presLayoutVars>
          <dgm:bulletEnabled val="1"/>
        </dgm:presLayoutVars>
      </dgm:prSet>
      <dgm:spPr/>
    </dgm:pt>
    <dgm:pt modelId="{82006069-B187-453A-ABBE-9849FF7CDB9F}" type="pres">
      <dgm:prSet presAssocID="{20C1B67A-2D2A-4FF8-972A-0ADB3B04070E}" presName="sibTrans" presStyleCnt="0"/>
      <dgm:spPr/>
    </dgm:pt>
    <dgm:pt modelId="{2AC6A0B2-5F85-4A56-A6BC-0B340D6BA1A6}" type="pres">
      <dgm:prSet presAssocID="{B9E23C8A-2F34-430F-A49A-4FEECD26A229}" presName="node" presStyleLbl="node1" presStyleIdx="5" presStyleCnt="6" custScaleX="149727" custScaleY="203737" custLinFactNeighborX="36023" custLinFactNeighborY="-2633">
        <dgm:presLayoutVars>
          <dgm:bulletEnabled val="1"/>
        </dgm:presLayoutVars>
      </dgm:prSet>
      <dgm:spPr/>
    </dgm:pt>
  </dgm:ptLst>
  <dgm:cxnLst>
    <dgm:cxn modelId="{B0686D0E-2510-4847-8B90-4705A49E11AE}" srcId="{BCBB20AD-3526-4486-938C-E8A8DC11FFB2}" destId="{7C4B01D4-043B-4DD2-B001-7D24257E5842}" srcOrd="3" destOrd="0" parTransId="{DE9761B7-E108-4DD4-A58F-0C2DB6B4A97D}" sibTransId="{908E29B4-983D-4B6D-BA93-2099A2090409}"/>
    <dgm:cxn modelId="{BA02C42A-419A-4A00-B34A-AADDA5FAE516}" srcId="{BCBB20AD-3526-4486-938C-E8A8DC11FFB2}" destId="{EFD17875-247A-4285-AD8C-485236818DA2}" srcOrd="4" destOrd="0" parTransId="{D1037167-A266-4F98-89A2-28FF662D47A6}" sibTransId="{20C1B67A-2D2A-4FF8-972A-0ADB3B04070E}"/>
    <dgm:cxn modelId="{93E4AF39-1881-47B0-B399-F252E55D3BD3}" type="presOf" srcId="{26142834-CCA0-4F09-88F3-43AF5BB276C3}" destId="{4868FCDF-FE62-4B29-82D0-20B9D9F912A8}" srcOrd="0" destOrd="0" presId="urn:microsoft.com/office/officeart/2005/8/layout/default"/>
    <dgm:cxn modelId="{EA11A860-3B25-48D3-A7E9-DA1395848EB2}" type="presOf" srcId="{7C4B01D4-043B-4DD2-B001-7D24257E5842}" destId="{460C1716-4D04-41DA-9350-8704D5A2E26B}" srcOrd="0" destOrd="0" presId="urn:microsoft.com/office/officeart/2005/8/layout/default"/>
    <dgm:cxn modelId="{4F17E864-9DFD-4641-AB13-433DD06CA7B1}" type="presOf" srcId="{BCBB20AD-3526-4486-938C-E8A8DC11FFB2}" destId="{C7A19E56-50D5-442C-B4E4-C939443E7CCC}" srcOrd="0" destOrd="0" presId="urn:microsoft.com/office/officeart/2005/8/layout/default"/>
    <dgm:cxn modelId="{2AC02750-BC25-4424-854C-70E581C21F14}" type="presOf" srcId="{EFD17875-247A-4285-AD8C-485236818DA2}" destId="{B20B8FD8-5CFB-42B0-ABCF-EBA8397BA4F4}" srcOrd="0" destOrd="0" presId="urn:microsoft.com/office/officeart/2005/8/layout/default"/>
    <dgm:cxn modelId="{8F162F74-BCEC-4606-A8B2-09F9F2427878}" type="presOf" srcId="{A359C6D6-85AF-45A9-9813-C4B78A63537D}" destId="{FC0DC896-C935-4C54-A8DC-DFB2D6895CB9}" srcOrd="0" destOrd="0" presId="urn:microsoft.com/office/officeart/2005/8/layout/default"/>
    <dgm:cxn modelId="{BF8D5891-B48C-4CD2-9E82-8907941E2F41}" srcId="{BCBB20AD-3526-4486-938C-E8A8DC11FFB2}" destId="{B9E23C8A-2F34-430F-A49A-4FEECD26A229}" srcOrd="5" destOrd="0" parTransId="{5113EB03-9849-4426-9BCA-B4029C6492EE}" sibTransId="{23D2F6FA-106B-4F73-9BEA-6980196E36BB}"/>
    <dgm:cxn modelId="{0A3DD69C-3954-4AD8-8025-CA58805EA617}" type="presOf" srcId="{0B7BBE97-AC30-40B2-B28B-5C98EFC1648D}" destId="{36A48B3B-3445-426D-AC44-59AF3A8F20D2}" srcOrd="0" destOrd="0" presId="urn:microsoft.com/office/officeart/2005/8/layout/default"/>
    <dgm:cxn modelId="{96F1FAC5-34C0-4DAE-9561-298A7DF0F650}" srcId="{BCBB20AD-3526-4486-938C-E8A8DC11FFB2}" destId="{26142834-CCA0-4F09-88F3-43AF5BB276C3}" srcOrd="2" destOrd="0" parTransId="{4E362DCD-2885-42C3-BCCC-E86655DF1A47}" sibTransId="{5F96AD38-B89F-42DD-8BEC-8B2D4A56252D}"/>
    <dgm:cxn modelId="{DFDE60C8-1953-489A-BE13-EC695756AF08}" srcId="{BCBB20AD-3526-4486-938C-E8A8DC11FFB2}" destId="{0B7BBE97-AC30-40B2-B28B-5C98EFC1648D}" srcOrd="1" destOrd="0" parTransId="{F85B340B-6933-4660-85AA-163C186891B6}" sibTransId="{501F042A-026C-45CD-B261-9589F0AA4BB2}"/>
    <dgm:cxn modelId="{BC0673DC-20F9-47AB-AC4A-4690438E7185}" type="presOf" srcId="{B9E23C8A-2F34-430F-A49A-4FEECD26A229}" destId="{2AC6A0B2-5F85-4A56-A6BC-0B340D6BA1A6}" srcOrd="0" destOrd="0" presId="urn:microsoft.com/office/officeart/2005/8/layout/default"/>
    <dgm:cxn modelId="{963615ED-F784-4575-8E1E-729850FF3061}" srcId="{BCBB20AD-3526-4486-938C-E8A8DC11FFB2}" destId="{A359C6D6-85AF-45A9-9813-C4B78A63537D}" srcOrd="0" destOrd="0" parTransId="{B964FF2D-E0C2-47BC-A0A2-8A7B33226DC5}" sibTransId="{27F3968C-C909-4181-B651-B79EE7F5750B}"/>
    <dgm:cxn modelId="{7ED765F0-07F5-4940-A992-6D68C01332C3}" type="presParOf" srcId="{C7A19E56-50D5-442C-B4E4-C939443E7CCC}" destId="{FC0DC896-C935-4C54-A8DC-DFB2D6895CB9}" srcOrd="0" destOrd="0" presId="urn:microsoft.com/office/officeart/2005/8/layout/default"/>
    <dgm:cxn modelId="{FDE07F2D-7285-479C-9683-86B9C06B9F57}" type="presParOf" srcId="{C7A19E56-50D5-442C-B4E4-C939443E7CCC}" destId="{0AC9C380-B2D0-42F7-A651-F0E5F6C56552}" srcOrd="1" destOrd="0" presId="urn:microsoft.com/office/officeart/2005/8/layout/default"/>
    <dgm:cxn modelId="{B26C80CE-6A67-41AE-B428-B17E0FA0BDA3}" type="presParOf" srcId="{C7A19E56-50D5-442C-B4E4-C939443E7CCC}" destId="{36A48B3B-3445-426D-AC44-59AF3A8F20D2}" srcOrd="2" destOrd="0" presId="urn:microsoft.com/office/officeart/2005/8/layout/default"/>
    <dgm:cxn modelId="{B4212306-EBCD-4AB7-9728-11C913C4BE53}" type="presParOf" srcId="{C7A19E56-50D5-442C-B4E4-C939443E7CCC}" destId="{13AE2167-D252-411B-BA6D-2FCAA22A1591}" srcOrd="3" destOrd="0" presId="urn:microsoft.com/office/officeart/2005/8/layout/default"/>
    <dgm:cxn modelId="{2E235548-3EED-4571-9D2D-6E7190F9A117}" type="presParOf" srcId="{C7A19E56-50D5-442C-B4E4-C939443E7CCC}" destId="{4868FCDF-FE62-4B29-82D0-20B9D9F912A8}" srcOrd="4" destOrd="0" presId="urn:microsoft.com/office/officeart/2005/8/layout/default"/>
    <dgm:cxn modelId="{75F592C0-751A-4991-B226-9FBFFD20A201}" type="presParOf" srcId="{C7A19E56-50D5-442C-B4E4-C939443E7CCC}" destId="{DF97775B-614D-427A-96E8-64017BFFEBCF}" srcOrd="5" destOrd="0" presId="urn:microsoft.com/office/officeart/2005/8/layout/default"/>
    <dgm:cxn modelId="{1F2C1C50-350E-4655-892C-664E72E709C2}" type="presParOf" srcId="{C7A19E56-50D5-442C-B4E4-C939443E7CCC}" destId="{460C1716-4D04-41DA-9350-8704D5A2E26B}" srcOrd="6" destOrd="0" presId="urn:microsoft.com/office/officeart/2005/8/layout/default"/>
    <dgm:cxn modelId="{FC4959B5-67A8-4D29-908C-F9FFAFEE2C5D}" type="presParOf" srcId="{C7A19E56-50D5-442C-B4E4-C939443E7CCC}" destId="{9FCCF428-33E9-4E5D-870E-B997A8648330}" srcOrd="7" destOrd="0" presId="urn:microsoft.com/office/officeart/2005/8/layout/default"/>
    <dgm:cxn modelId="{9AA9EA19-4133-48BF-A13D-F6268EB4A75A}" type="presParOf" srcId="{C7A19E56-50D5-442C-B4E4-C939443E7CCC}" destId="{B20B8FD8-5CFB-42B0-ABCF-EBA8397BA4F4}" srcOrd="8" destOrd="0" presId="urn:microsoft.com/office/officeart/2005/8/layout/default"/>
    <dgm:cxn modelId="{B98A6FA7-2E93-47DA-A1A7-DF16857B21BF}" type="presParOf" srcId="{C7A19E56-50D5-442C-B4E4-C939443E7CCC}" destId="{82006069-B187-453A-ABBE-9849FF7CDB9F}" srcOrd="9" destOrd="0" presId="urn:microsoft.com/office/officeart/2005/8/layout/default"/>
    <dgm:cxn modelId="{BED83924-40EC-4A2D-9002-37EEEB7DC2F8}" type="presParOf" srcId="{C7A19E56-50D5-442C-B4E4-C939443E7CCC}" destId="{2AC6A0B2-5F85-4A56-A6BC-0B340D6BA1A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DC896-C935-4C54-A8DC-DFB2D6895CB9}">
      <dsp:nvSpPr>
        <dsp:cNvPr id="0" name=""/>
        <dsp:cNvSpPr/>
      </dsp:nvSpPr>
      <dsp:spPr>
        <a:xfrm>
          <a:off x="0" y="69106"/>
          <a:ext cx="2951180" cy="2773951"/>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Decoding</a:t>
          </a:r>
        </a:p>
        <a:p>
          <a:pPr marL="0" lvl="0" indent="0" algn="ctr" defTabSz="1333500">
            <a:lnSpc>
              <a:spcPct val="90000"/>
            </a:lnSpc>
            <a:spcBef>
              <a:spcPct val="0"/>
            </a:spcBef>
            <a:spcAft>
              <a:spcPct val="35000"/>
            </a:spcAft>
            <a:buNone/>
          </a:pPr>
          <a:r>
            <a:rPr lang="en-US" sz="2400" b="1" kern="1200" dirty="0">
              <a:solidFill>
                <a:schemeClr val="tx1"/>
              </a:solidFill>
              <a:latin typeface="+mj-lt"/>
            </a:rPr>
            <a:t>Translating written words into sounds for better understanding  </a:t>
          </a:r>
          <a:endParaRPr lang="en-IN" sz="2400" b="1" kern="1200" dirty="0">
            <a:solidFill>
              <a:schemeClr val="tx1"/>
            </a:solidFill>
            <a:latin typeface="+mj-lt"/>
          </a:endParaRPr>
        </a:p>
      </dsp:txBody>
      <dsp:txXfrm>
        <a:off x="0" y="69106"/>
        <a:ext cx="2951180" cy="2773951"/>
      </dsp:txXfrm>
    </dsp:sp>
    <dsp:sp modelId="{36A48B3B-3445-426D-AC44-59AF3A8F20D2}">
      <dsp:nvSpPr>
        <dsp:cNvPr id="0" name=""/>
        <dsp:cNvSpPr/>
      </dsp:nvSpPr>
      <dsp:spPr>
        <a:xfrm>
          <a:off x="3799115" y="130630"/>
          <a:ext cx="3741309" cy="2752403"/>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IN" sz="3000" b="1" kern="1200" dirty="0">
              <a:solidFill>
                <a:schemeClr val="tx1"/>
              </a:solidFill>
            </a:rPr>
            <a:t>Comprehension</a:t>
          </a:r>
        </a:p>
        <a:p>
          <a:pPr marL="0" lvl="0" indent="0" algn="ctr" defTabSz="1333500">
            <a:lnSpc>
              <a:spcPct val="90000"/>
            </a:lnSpc>
            <a:spcBef>
              <a:spcPct val="0"/>
            </a:spcBef>
            <a:spcAft>
              <a:spcPct val="35000"/>
            </a:spcAft>
            <a:buNone/>
          </a:pPr>
          <a:r>
            <a:rPr lang="en-IN" sz="2400" b="1" kern="1200" dirty="0">
              <a:solidFill>
                <a:schemeClr val="tx1"/>
              </a:solidFill>
              <a:latin typeface="+mj-lt"/>
            </a:rPr>
            <a:t>Understanding both the literal and deeper meanings of texts</a:t>
          </a:r>
        </a:p>
      </dsp:txBody>
      <dsp:txXfrm>
        <a:off x="3799115" y="130630"/>
        <a:ext cx="3741309" cy="2752403"/>
      </dsp:txXfrm>
    </dsp:sp>
    <dsp:sp modelId="{4868FCDF-FE62-4B29-82D0-20B9D9F912A8}">
      <dsp:nvSpPr>
        <dsp:cNvPr id="0" name=""/>
        <dsp:cNvSpPr/>
      </dsp:nvSpPr>
      <dsp:spPr>
        <a:xfrm>
          <a:off x="7924376" y="174172"/>
          <a:ext cx="3407651" cy="240898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IN" sz="3200" b="1" kern="1200" dirty="0">
            <a:solidFill>
              <a:schemeClr val="tx1"/>
            </a:solidFill>
          </a:endParaRPr>
        </a:p>
        <a:p>
          <a:pPr marL="0" lvl="0" indent="0" algn="ctr" defTabSz="1422400">
            <a:lnSpc>
              <a:spcPct val="90000"/>
            </a:lnSpc>
            <a:spcBef>
              <a:spcPct val="0"/>
            </a:spcBef>
            <a:spcAft>
              <a:spcPct val="35000"/>
            </a:spcAft>
            <a:buNone/>
          </a:pPr>
          <a:r>
            <a:rPr lang="en-IN" sz="3000" b="1" kern="1200" dirty="0">
              <a:solidFill>
                <a:schemeClr val="tx1"/>
              </a:solidFill>
            </a:rPr>
            <a:t>Fluency</a:t>
          </a:r>
        </a:p>
        <a:p>
          <a:pPr marL="0" lvl="0" indent="0" algn="ctr" defTabSz="1422400">
            <a:lnSpc>
              <a:spcPct val="90000"/>
            </a:lnSpc>
            <a:spcBef>
              <a:spcPct val="0"/>
            </a:spcBef>
            <a:spcAft>
              <a:spcPct val="35000"/>
            </a:spcAft>
            <a:buNone/>
          </a:pPr>
          <a:r>
            <a:rPr lang="en-IN" sz="2400" b="1" kern="1200" dirty="0">
              <a:solidFill>
                <a:schemeClr val="tx1"/>
              </a:solidFill>
              <a:latin typeface="+mj-lt"/>
            </a:rPr>
            <a:t>Reading smoothly to enhance focus on meaning rather than word recognition </a:t>
          </a:r>
        </a:p>
        <a:p>
          <a:pPr marL="0" lvl="0" indent="0" algn="ctr" defTabSz="1422400">
            <a:lnSpc>
              <a:spcPct val="90000"/>
            </a:lnSpc>
            <a:spcBef>
              <a:spcPct val="0"/>
            </a:spcBef>
            <a:spcAft>
              <a:spcPct val="35000"/>
            </a:spcAft>
            <a:buNone/>
          </a:pPr>
          <a:endParaRPr lang="en-IN" sz="3200" b="1" kern="1200" dirty="0">
            <a:solidFill>
              <a:schemeClr val="tx1"/>
            </a:solidFill>
          </a:endParaRPr>
        </a:p>
      </dsp:txBody>
      <dsp:txXfrm>
        <a:off x="7924376" y="174172"/>
        <a:ext cx="3407651" cy="2408987"/>
      </dsp:txXfrm>
    </dsp:sp>
    <dsp:sp modelId="{460C1716-4D04-41DA-9350-8704D5A2E26B}">
      <dsp:nvSpPr>
        <dsp:cNvPr id="0" name=""/>
        <dsp:cNvSpPr/>
      </dsp:nvSpPr>
      <dsp:spPr>
        <a:xfrm>
          <a:off x="0" y="3053617"/>
          <a:ext cx="3024305" cy="269762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IN" sz="3000" b="1" kern="1200" dirty="0">
              <a:solidFill>
                <a:schemeClr val="tx1"/>
              </a:solidFill>
            </a:rPr>
            <a:t>Vocabulary</a:t>
          </a:r>
        </a:p>
        <a:p>
          <a:pPr marL="0" lvl="0" indent="0" algn="ctr" defTabSz="1333500">
            <a:lnSpc>
              <a:spcPct val="90000"/>
            </a:lnSpc>
            <a:spcBef>
              <a:spcPct val="0"/>
            </a:spcBef>
            <a:spcAft>
              <a:spcPct val="35000"/>
            </a:spcAft>
            <a:buNone/>
          </a:pPr>
          <a:r>
            <a:rPr lang="en-US" sz="2400" b="1" kern="1200" dirty="0">
              <a:solidFill>
                <a:schemeClr val="tx1"/>
              </a:solidFill>
              <a:latin typeface="+mj-lt"/>
            </a:rPr>
            <a:t>Encountering new words, building language skills, improving ability to grasp more complex material</a:t>
          </a:r>
          <a:endParaRPr lang="en-IN" sz="2400" b="1" kern="1200" dirty="0">
            <a:solidFill>
              <a:schemeClr val="tx1"/>
            </a:solidFill>
            <a:latin typeface="+mj-lt"/>
          </a:endParaRPr>
        </a:p>
      </dsp:txBody>
      <dsp:txXfrm>
        <a:off x="0" y="3053617"/>
        <a:ext cx="3024305" cy="2697627"/>
      </dsp:txXfrm>
    </dsp:sp>
    <dsp:sp modelId="{B20B8FD8-5CFB-42B0-ABCF-EBA8397BA4F4}">
      <dsp:nvSpPr>
        <dsp:cNvPr id="0" name=""/>
        <dsp:cNvSpPr/>
      </dsp:nvSpPr>
      <dsp:spPr>
        <a:xfrm>
          <a:off x="3758914" y="3071103"/>
          <a:ext cx="3672673" cy="268153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endParaRPr lang="en-IN" sz="3500" b="1" kern="1200" dirty="0">
            <a:solidFill>
              <a:schemeClr val="tx1"/>
            </a:solidFill>
          </a:endParaRPr>
        </a:p>
        <a:p>
          <a:pPr marL="0" lvl="0" indent="0" algn="ctr" defTabSz="1555750">
            <a:lnSpc>
              <a:spcPct val="90000"/>
            </a:lnSpc>
            <a:spcBef>
              <a:spcPct val="0"/>
            </a:spcBef>
            <a:spcAft>
              <a:spcPct val="35000"/>
            </a:spcAft>
            <a:buNone/>
          </a:pPr>
          <a:r>
            <a:rPr lang="en-IN" sz="3200" b="1" kern="1200" dirty="0">
              <a:solidFill>
                <a:schemeClr val="tx1"/>
              </a:solidFill>
            </a:rPr>
            <a:t> </a:t>
          </a:r>
        </a:p>
        <a:p>
          <a:pPr marL="0" lvl="0" indent="0" algn="ctr" defTabSz="1555750">
            <a:lnSpc>
              <a:spcPct val="90000"/>
            </a:lnSpc>
            <a:spcBef>
              <a:spcPct val="0"/>
            </a:spcBef>
            <a:spcAft>
              <a:spcPct val="35000"/>
            </a:spcAft>
            <a:buNone/>
          </a:pPr>
          <a:r>
            <a:rPr lang="en-IN" sz="3000" b="1" kern="1200" dirty="0">
              <a:solidFill>
                <a:schemeClr val="tx1"/>
              </a:solidFill>
            </a:rPr>
            <a:t>Critical Thinking</a:t>
          </a:r>
        </a:p>
        <a:p>
          <a:pPr marL="0" lvl="0" indent="0" algn="ctr" defTabSz="1555750">
            <a:lnSpc>
              <a:spcPct val="90000"/>
            </a:lnSpc>
            <a:spcBef>
              <a:spcPct val="0"/>
            </a:spcBef>
            <a:spcAft>
              <a:spcPct val="35000"/>
            </a:spcAft>
            <a:buNone/>
          </a:pPr>
          <a:r>
            <a:rPr lang="en-US" sz="2400" b="1" kern="1200" dirty="0">
              <a:solidFill>
                <a:schemeClr val="tx1"/>
              </a:solidFill>
              <a:latin typeface="+mj-lt"/>
            </a:rPr>
            <a:t>Questioning, analyzing, and evaluating what is read, and then making a judgment about it</a:t>
          </a:r>
          <a:endParaRPr lang="en-IN" sz="2400" b="1" kern="1200" dirty="0">
            <a:solidFill>
              <a:schemeClr val="tx1"/>
            </a:solidFill>
            <a:latin typeface="+mj-lt"/>
          </a:endParaRPr>
        </a:p>
        <a:p>
          <a:pPr marL="0" lvl="0" indent="0" algn="ctr" defTabSz="1555750">
            <a:lnSpc>
              <a:spcPct val="90000"/>
            </a:lnSpc>
            <a:spcBef>
              <a:spcPct val="0"/>
            </a:spcBef>
            <a:spcAft>
              <a:spcPct val="35000"/>
            </a:spcAft>
            <a:buNone/>
          </a:pPr>
          <a:endParaRPr lang="en-IN" sz="2000" b="1" kern="1200" dirty="0">
            <a:solidFill>
              <a:schemeClr val="tx1"/>
            </a:solidFill>
          </a:endParaRPr>
        </a:p>
        <a:p>
          <a:pPr marL="0" lvl="0" indent="0" algn="ctr" defTabSz="1555750">
            <a:lnSpc>
              <a:spcPct val="90000"/>
            </a:lnSpc>
            <a:spcBef>
              <a:spcPct val="0"/>
            </a:spcBef>
            <a:spcAft>
              <a:spcPct val="35000"/>
            </a:spcAft>
            <a:buNone/>
          </a:pPr>
          <a:endParaRPr lang="en-IN" sz="2400" b="1" kern="1200" dirty="0">
            <a:solidFill>
              <a:schemeClr val="tx1"/>
            </a:solidFill>
          </a:endParaRPr>
        </a:p>
      </dsp:txBody>
      <dsp:txXfrm>
        <a:off x="3758914" y="3071103"/>
        <a:ext cx="3672673" cy="2681537"/>
      </dsp:txXfrm>
    </dsp:sp>
    <dsp:sp modelId="{2AC6A0B2-5F85-4A56-A6BC-0B340D6BA1A6}">
      <dsp:nvSpPr>
        <dsp:cNvPr id="0" name=""/>
        <dsp:cNvSpPr/>
      </dsp:nvSpPr>
      <dsp:spPr>
        <a:xfrm>
          <a:off x="7794452" y="2973713"/>
          <a:ext cx="3537575" cy="2888196"/>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IN" sz="3600" b="1" kern="1200" dirty="0">
            <a:solidFill>
              <a:schemeClr val="tx1"/>
            </a:solidFill>
          </a:endParaRPr>
        </a:p>
        <a:p>
          <a:pPr marL="0" lvl="0" indent="0" algn="ctr" defTabSz="1600200">
            <a:lnSpc>
              <a:spcPct val="90000"/>
            </a:lnSpc>
            <a:spcBef>
              <a:spcPct val="0"/>
            </a:spcBef>
            <a:spcAft>
              <a:spcPct val="35000"/>
            </a:spcAft>
            <a:buNone/>
          </a:pPr>
          <a:r>
            <a:rPr lang="en-IN" sz="3000" b="1" kern="1200" dirty="0">
              <a:solidFill>
                <a:schemeClr val="tx1"/>
              </a:solidFill>
            </a:rPr>
            <a:t>Engagement and Interpretation</a:t>
          </a:r>
        </a:p>
        <a:p>
          <a:pPr marL="0" lvl="0" indent="0" algn="ctr" defTabSz="1600200">
            <a:lnSpc>
              <a:spcPct val="90000"/>
            </a:lnSpc>
            <a:spcBef>
              <a:spcPct val="0"/>
            </a:spcBef>
            <a:spcAft>
              <a:spcPct val="35000"/>
            </a:spcAft>
            <a:buNone/>
          </a:pPr>
          <a:r>
            <a:rPr lang="en-US" sz="2400" b="1" kern="1200" dirty="0">
              <a:solidFill>
                <a:schemeClr val="tx1"/>
              </a:solidFill>
              <a:latin typeface="+mj-lt"/>
            </a:rPr>
            <a:t>The act of actively participating in reading activities and the process of understanding the meaning of a text</a:t>
          </a:r>
          <a:endParaRPr lang="en-IN" sz="2400" b="1" kern="1200" dirty="0">
            <a:solidFill>
              <a:schemeClr val="tx1"/>
            </a:solidFill>
            <a:latin typeface="+mj-lt"/>
          </a:endParaRPr>
        </a:p>
        <a:p>
          <a:pPr marL="0" lvl="0" indent="0" algn="ctr" defTabSz="1600200">
            <a:lnSpc>
              <a:spcPct val="90000"/>
            </a:lnSpc>
            <a:spcBef>
              <a:spcPct val="0"/>
            </a:spcBef>
            <a:spcAft>
              <a:spcPct val="35000"/>
            </a:spcAft>
            <a:buNone/>
          </a:pPr>
          <a:endParaRPr lang="en-IN" sz="2400" b="1" kern="1200" dirty="0">
            <a:solidFill>
              <a:schemeClr val="tx1"/>
            </a:solidFill>
          </a:endParaRPr>
        </a:p>
      </dsp:txBody>
      <dsp:txXfrm>
        <a:off x="7794452" y="2973713"/>
        <a:ext cx="3537575" cy="28881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BF145-D0B3-4937-B3AE-444AD662A8F1}" type="datetimeFigureOut">
              <a:rPr lang="en-IN" smtClean="0"/>
              <a:t>24-10-2024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0C66E-C8F5-4008-B2BB-72A2E9328E9C}" type="slidenum">
              <a:rPr lang="en-IN" smtClean="0"/>
              <a:t>‹#›</a:t>
            </a:fld>
            <a:endParaRPr lang="en-IN"/>
          </a:p>
        </p:txBody>
      </p:sp>
    </p:spTree>
    <p:extLst>
      <p:ext uri="{BB962C8B-B14F-4D97-AF65-F5344CB8AC3E}">
        <p14:creationId xmlns:p14="http://schemas.microsoft.com/office/powerpoint/2010/main" val="83760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DB9A5-6B4C-186D-EDC0-012D7DCEDA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7F35E98-3234-28B3-804C-5FCCB3B7A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1C58BE0-7087-5B62-254A-C98EB7551574}"/>
              </a:ext>
            </a:extLst>
          </p:cNvPr>
          <p:cNvSpPr>
            <a:spLocks noGrp="1"/>
          </p:cNvSpPr>
          <p:nvPr>
            <p:ph type="dt" sz="half" idx="10"/>
          </p:nvPr>
        </p:nvSpPr>
        <p:spPr/>
        <p:txBody>
          <a:bodyPr/>
          <a:lstStyle/>
          <a:p>
            <a:fld id="{FC5EB292-6569-48E0-BA39-A58D6D142927}" type="datetimeFigureOut">
              <a:rPr lang="en-IN" smtClean="0"/>
              <a:t>24-10-2024</a:t>
            </a:fld>
            <a:endParaRPr lang="en-IN"/>
          </a:p>
        </p:txBody>
      </p:sp>
      <p:sp>
        <p:nvSpPr>
          <p:cNvPr id="5" name="Footer Placeholder 4">
            <a:extLst>
              <a:ext uri="{FF2B5EF4-FFF2-40B4-BE49-F238E27FC236}">
                <a16:creationId xmlns:a16="http://schemas.microsoft.com/office/drawing/2014/main" id="{DA012510-5609-20E4-BF7A-5A0C801814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96A290-9E07-B3FD-54D8-91F5FB0E683D}"/>
              </a:ext>
            </a:extLst>
          </p:cNvPr>
          <p:cNvSpPr>
            <a:spLocks noGrp="1"/>
          </p:cNvSpPr>
          <p:nvPr>
            <p:ph type="sldNum" sz="quarter" idx="12"/>
          </p:nvPr>
        </p:nvSpPr>
        <p:spPr/>
        <p:txBody>
          <a:bodyPr/>
          <a:lstStyle/>
          <a:p>
            <a:fld id="{A9FB4B91-F906-4470-A234-5648BFA2C93E}" type="slidenum">
              <a:rPr lang="en-IN" smtClean="0"/>
              <a:t>‹#›</a:t>
            </a:fld>
            <a:endParaRPr lang="en-IN"/>
          </a:p>
        </p:txBody>
      </p:sp>
    </p:spTree>
    <p:extLst>
      <p:ext uri="{BB962C8B-B14F-4D97-AF65-F5344CB8AC3E}">
        <p14:creationId xmlns:p14="http://schemas.microsoft.com/office/powerpoint/2010/main" val="1734794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4CF5-55A6-D6E6-BBA4-9233D573797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6D0331C-8EC6-0CD5-5B8A-3A4190FF67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858E681-3C84-3290-6F9B-22CED11C788D}"/>
              </a:ext>
            </a:extLst>
          </p:cNvPr>
          <p:cNvSpPr>
            <a:spLocks noGrp="1"/>
          </p:cNvSpPr>
          <p:nvPr>
            <p:ph type="dt" sz="half" idx="10"/>
          </p:nvPr>
        </p:nvSpPr>
        <p:spPr/>
        <p:txBody>
          <a:bodyPr/>
          <a:lstStyle/>
          <a:p>
            <a:fld id="{FC5EB292-6569-48E0-BA39-A58D6D142927}" type="datetimeFigureOut">
              <a:rPr lang="en-IN" smtClean="0"/>
              <a:t>24-10-2024</a:t>
            </a:fld>
            <a:endParaRPr lang="en-IN"/>
          </a:p>
        </p:txBody>
      </p:sp>
      <p:sp>
        <p:nvSpPr>
          <p:cNvPr id="5" name="Footer Placeholder 4">
            <a:extLst>
              <a:ext uri="{FF2B5EF4-FFF2-40B4-BE49-F238E27FC236}">
                <a16:creationId xmlns:a16="http://schemas.microsoft.com/office/drawing/2014/main" id="{37B05156-1CC0-89B9-6DBD-85A3DC0728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0C8E235-4731-4B52-84BD-B3E85FFA386C}"/>
              </a:ext>
            </a:extLst>
          </p:cNvPr>
          <p:cNvSpPr>
            <a:spLocks noGrp="1"/>
          </p:cNvSpPr>
          <p:nvPr>
            <p:ph type="sldNum" sz="quarter" idx="12"/>
          </p:nvPr>
        </p:nvSpPr>
        <p:spPr/>
        <p:txBody>
          <a:bodyPr/>
          <a:lstStyle/>
          <a:p>
            <a:fld id="{A9FB4B91-F906-4470-A234-5648BFA2C93E}" type="slidenum">
              <a:rPr lang="en-IN" smtClean="0"/>
              <a:t>‹#›</a:t>
            </a:fld>
            <a:endParaRPr lang="en-IN"/>
          </a:p>
        </p:txBody>
      </p:sp>
    </p:spTree>
    <p:extLst>
      <p:ext uri="{BB962C8B-B14F-4D97-AF65-F5344CB8AC3E}">
        <p14:creationId xmlns:p14="http://schemas.microsoft.com/office/powerpoint/2010/main" val="109291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A9EDE3-16A1-7FC9-182D-C149012F78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50DEF4C-41AF-48D5-3F06-24D5CBE77A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71E6FFA-FB3A-1405-536F-2BB0379B4E9D}"/>
              </a:ext>
            </a:extLst>
          </p:cNvPr>
          <p:cNvSpPr>
            <a:spLocks noGrp="1"/>
          </p:cNvSpPr>
          <p:nvPr>
            <p:ph type="dt" sz="half" idx="10"/>
          </p:nvPr>
        </p:nvSpPr>
        <p:spPr/>
        <p:txBody>
          <a:bodyPr/>
          <a:lstStyle/>
          <a:p>
            <a:fld id="{FC5EB292-6569-48E0-BA39-A58D6D142927}" type="datetimeFigureOut">
              <a:rPr lang="en-IN" smtClean="0"/>
              <a:t>24-10-2024</a:t>
            </a:fld>
            <a:endParaRPr lang="en-IN"/>
          </a:p>
        </p:txBody>
      </p:sp>
      <p:sp>
        <p:nvSpPr>
          <p:cNvPr id="5" name="Footer Placeholder 4">
            <a:extLst>
              <a:ext uri="{FF2B5EF4-FFF2-40B4-BE49-F238E27FC236}">
                <a16:creationId xmlns:a16="http://schemas.microsoft.com/office/drawing/2014/main" id="{B7FFAEB8-8463-BBA7-6CE8-E08FCAE1595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90039DC-3ED2-CB03-2338-0AE1BC714130}"/>
              </a:ext>
            </a:extLst>
          </p:cNvPr>
          <p:cNvSpPr>
            <a:spLocks noGrp="1"/>
          </p:cNvSpPr>
          <p:nvPr>
            <p:ph type="sldNum" sz="quarter" idx="12"/>
          </p:nvPr>
        </p:nvSpPr>
        <p:spPr/>
        <p:txBody>
          <a:bodyPr/>
          <a:lstStyle/>
          <a:p>
            <a:fld id="{A9FB4B91-F906-4470-A234-5648BFA2C93E}" type="slidenum">
              <a:rPr lang="en-IN" smtClean="0"/>
              <a:t>‹#›</a:t>
            </a:fld>
            <a:endParaRPr lang="en-IN"/>
          </a:p>
        </p:txBody>
      </p:sp>
    </p:spTree>
    <p:extLst>
      <p:ext uri="{BB962C8B-B14F-4D97-AF65-F5344CB8AC3E}">
        <p14:creationId xmlns:p14="http://schemas.microsoft.com/office/powerpoint/2010/main" val="82597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43D9D-AFF8-ADC4-BE3B-839A563F5FC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5DC9EE9-D63C-F247-068E-8E9B3AEA6D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C4550D7-91FA-E235-027C-33824D597B41}"/>
              </a:ext>
            </a:extLst>
          </p:cNvPr>
          <p:cNvSpPr>
            <a:spLocks noGrp="1"/>
          </p:cNvSpPr>
          <p:nvPr>
            <p:ph type="dt" sz="half" idx="10"/>
          </p:nvPr>
        </p:nvSpPr>
        <p:spPr/>
        <p:txBody>
          <a:bodyPr/>
          <a:lstStyle/>
          <a:p>
            <a:fld id="{FC5EB292-6569-48E0-BA39-A58D6D142927}" type="datetimeFigureOut">
              <a:rPr lang="en-IN" smtClean="0"/>
              <a:t>24-10-2024</a:t>
            </a:fld>
            <a:endParaRPr lang="en-IN"/>
          </a:p>
        </p:txBody>
      </p:sp>
      <p:sp>
        <p:nvSpPr>
          <p:cNvPr id="5" name="Footer Placeholder 4">
            <a:extLst>
              <a:ext uri="{FF2B5EF4-FFF2-40B4-BE49-F238E27FC236}">
                <a16:creationId xmlns:a16="http://schemas.microsoft.com/office/drawing/2014/main" id="{24A7EDC8-E824-C523-615D-FD99BE22C5C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FD34EBD-E53E-7BC0-A36E-582D878ADFF6}"/>
              </a:ext>
            </a:extLst>
          </p:cNvPr>
          <p:cNvSpPr>
            <a:spLocks noGrp="1"/>
          </p:cNvSpPr>
          <p:nvPr>
            <p:ph type="sldNum" sz="quarter" idx="12"/>
          </p:nvPr>
        </p:nvSpPr>
        <p:spPr/>
        <p:txBody>
          <a:bodyPr/>
          <a:lstStyle/>
          <a:p>
            <a:fld id="{A9FB4B91-F906-4470-A234-5648BFA2C93E}" type="slidenum">
              <a:rPr lang="en-IN" smtClean="0"/>
              <a:t>‹#›</a:t>
            </a:fld>
            <a:endParaRPr lang="en-IN"/>
          </a:p>
        </p:txBody>
      </p:sp>
    </p:spTree>
    <p:extLst>
      <p:ext uri="{BB962C8B-B14F-4D97-AF65-F5344CB8AC3E}">
        <p14:creationId xmlns:p14="http://schemas.microsoft.com/office/powerpoint/2010/main" val="419710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ACCA-1FA2-0F6D-A3CA-9FA46146A8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104B7F6-69BC-CF3E-47E9-83C674C2D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607B17-962A-86A8-F668-4003249417AC}"/>
              </a:ext>
            </a:extLst>
          </p:cNvPr>
          <p:cNvSpPr>
            <a:spLocks noGrp="1"/>
          </p:cNvSpPr>
          <p:nvPr>
            <p:ph type="dt" sz="half" idx="10"/>
          </p:nvPr>
        </p:nvSpPr>
        <p:spPr/>
        <p:txBody>
          <a:bodyPr/>
          <a:lstStyle/>
          <a:p>
            <a:fld id="{FC5EB292-6569-48E0-BA39-A58D6D142927}" type="datetimeFigureOut">
              <a:rPr lang="en-IN" smtClean="0"/>
              <a:t>24-10-2024</a:t>
            </a:fld>
            <a:endParaRPr lang="en-IN"/>
          </a:p>
        </p:txBody>
      </p:sp>
      <p:sp>
        <p:nvSpPr>
          <p:cNvPr id="5" name="Footer Placeholder 4">
            <a:extLst>
              <a:ext uri="{FF2B5EF4-FFF2-40B4-BE49-F238E27FC236}">
                <a16:creationId xmlns:a16="http://schemas.microsoft.com/office/drawing/2014/main" id="{E6132697-E7CC-95D7-1D3F-A282C8E297A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8D7DCCC-3FF1-B1BB-0D94-ADAF2D958A14}"/>
              </a:ext>
            </a:extLst>
          </p:cNvPr>
          <p:cNvSpPr>
            <a:spLocks noGrp="1"/>
          </p:cNvSpPr>
          <p:nvPr>
            <p:ph type="sldNum" sz="quarter" idx="12"/>
          </p:nvPr>
        </p:nvSpPr>
        <p:spPr/>
        <p:txBody>
          <a:bodyPr/>
          <a:lstStyle/>
          <a:p>
            <a:fld id="{A9FB4B91-F906-4470-A234-5648BFA2C93E}" type="slidenum">
              <a:rPr lang="en-IN" smtClean="0"/>
              <a:t>‹#›</a:t>
            </a:fld>
            <a:endParaRPr lang="en-IN"/>
          </a:p>
        </p:txBody>
      </p:sp>
    </p:spTree>
    <p:extLst>
      <p:ext uri="{BB962C8B-B14F-4D97-AF65-F5344CB8AC3E}">
        <p14:creationId xmlns:p14="http://schemas.microsoft.com/office/powerpoint/2010/main" val="118514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DF4F-31E2-8384-086D-4D877D7CAF4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82A97FA-8D3D-5CDD-0834-149B03812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74DFBA4-8ACE-A1C4-7A21-7E2761981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D51E40C-847D-9ABA-8B4B-8C9C8212DF9B}"/>
              </a:ext>
            </a:extLst>
          </p:cNvPr>
          <p:cNvSpPr>
            <a:spLocks noGrp="1"/>
          </p:cNvSpPr>
          <p:nvPr>
            <p:ph type="dt" sz="half" idx="10"/>
          </p:nvPr>
        </p:nvSpPr>
        <p:spPr/>
        <p:txBody>
          <a:bodyPr/>
          <a:lstStyle/>
          <a:p>
            <a:fld id="{FC5EB292-6569-48E0-BA39-A58D6D142927}" type="datetimeFigureOut">
              <a:rPr lang="en-IN" smtClean="0"/>
              <a:t>24-10-2024</a:t>
            </a:fld>
            <a:endParaRPr lang="en-IN"/>
          </a:p>
        </p:txBody>
      </p:sp>
      <p:sp>
        <p:nvSpPr>
          <p:cNvPr id="6" name="Footer Placeholder 5">
            <a:extLst>
              <a:ext uri="{FF2B5EF4-FFF2-40B4-BE49-F238E27FC236}">
                <a16:creationId xmlns:a16="http://schemas.microsoft.com/office/drawing/2014/main" id="{7CAEFD85-028F-D484-15A4-AB0F4A7EF64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B2481CC-F566-FADC-592C-CA1318C03498}"/>
              </a:ext>
            </a:extLst>
          </p:cNvPr>
          <p:cNvSpPr>
            <a:spLocks noGrp="1"/>
          </p:cNvSpPr>
          <p:nvPr>
            <p:ph type="sldNum" sz="quarter" idx="12"/>
          </p:nvPr>
        </p:nvSpPr>
        <p:spPr/>
        <p:txBody>
          <a:bodyPr/>
          <a:lstStyle/>
          <a:p>
            <a:fld id="{A9FB4B91-F906-4470-A234-5648BFA2C93E}" type="slidenum">
              <a:rPr lang="en-IN" smtClean="0"/>
              <a:t>‹#›</a:t>
            </a:fld>
            <a:endParaRPr lang="en-IN"/>
          </a:p>
        </p:txBody>
      </p:sp>
    </p:spTree>
    <p:extLst>
      <p:ext uri="{BB962C8B-B14F-4D97-AF65-F5344CB8AC3E}">
        <p14:creationId xmlns:p14="http://schemas.microsoft.com/office/powerpoint/2010/main" val="375000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0FA9-66DA-12E3-5E23-92FFDD6B460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7B6A5C2-0AD7-E029-78F6-DE62E87F4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0E57FC-53F3-F857-35ED-7F9C83F050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88001D9-35CB-B001-BED1-62EC41388F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6CF6BC-716F-AA60-D67C-7D638E0E9A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8CBC8AE-2882-A3F8-50C9-AE3FA4644558}"/>
              </a:ext>
            </a:extLst>
          </p:cNvPr>
          <p:cNvSpPr>
            <a:spLocks noGrp="1"/>
          </p:cNvSpPr>
          <p:nvPr>
            <p:ph type="dt" sz="half" idx="10"/>
          </p:nvPr>
        </p:nvSpPr>
        <p:spPr/>
        <p:txBody>
          <a:bodyPr/>
          <a:lstStyle/>
          <a:p>
            <a:fld id="{FC5EB292-6569-48E0-BA39-A58D6D142927}" type="datetimeFigureOut">
              <a:rPr lang="en-IN" smtClean="0"/>
              <a:t>24-10-2024</a:t>
            </a:fld>
            <a:endParaRPr lang="en-IN"/>
          </a:p>
        </p:txBody>
      </p:sp>
      <p:sp>
        <p:nvSpPr>
          <p:cNvPr id="8" name="Footer Placeholder 7">
            <a:extLst>
              <a:ext uri="{FF2B5EF4-FFF2-40B4-BE49-F238E27FC236}">
                <a16:creationId xmlns:a16="http://schemas.microsoft.com/office/drawing/2014/main" id="{E8173130-37BE-D548-4636-9406047F962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E6145F0-21F5-18D3-ECEF-7CDE00003C04}"/>
              </a:ext>
            </a:extLst>
          </p:cNvPr>
          <p:cNvSpPr>
            <a:spLocks noGrp="1"/>
          </p:cNvSpPr>
          <p:nvPr>
            <p:ph type="sldNum" sz="quarter" idx="12"/>
          </p:nvPr>
        </p:nvSpPr>
        <p:spPr/>
        <p:txBody>
          <a:bodyPr/>
          <a:lstStyle/>
          <a:p>
            <a:fld id="{A9FB4B91-F906-4470-A234-5648BFA2C93E}" type="slidenum">
              <a:rPr lang="en-IN" smtClean="0"/>
              <a:t>‹#›</a:t>
            </a:fld>
            <a:endParaRPr lang="en-IN"/>
          </a:p>
        </p:txBody>
      </p:sp>
    </p:spTree>
    <p:extLst>
      <p:ext uri="{BB962C8B-B14F-4D97-AF65-F5344CB8AC3E}">
        <p14:creationId xmlns:p14="http://schemas.microsoft.com/office/powerpoint/2010/main" val="162907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1942-EE62-D350-61BC-7E542E6803B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BA23ED5-1146-5F55-98CB-38AF679E8095}"/>
              </a:ext>
            </a:extLst>
          </p:cNvPr>
          <p:cNvSpPr>
            <a:spLocks noGrp="1"/>
          </p:cNvSpPr>
          <p:nvPr>
            <p:ph type="dt" sz="half" idx="10"/>
          </p:nvPr>
        </p:nvSpPr>
        <p:spPr/>
        <p:txBody>
          <a:bodyPr/>
          <a:lstStyle/>
          <a:p>
            <a:fld id="{FC5EB292-6569-48E0-BA39-A58D6D142927}" type="datetimeFigureOut">
              <a:rPr lang="en-IN" smtClean="0"/>
              <a:t>24-10-2024</a:t>
            </a:fld>
            <a:endParaRPr lang="en-IN"/>
          </a:p>
        </p:txBody>
      </p:sp>
      <p:sp>
        <p:nvSpPr>
          <p:cNvPr id="4" name="Footer Placeholder 3">
            <a:extLst>
              <a:ext uri="{FF2B5EF4-FFF2-40B4-BE49-F238E27FC236}">
                <a16:creationId xmlns:a16="http://schemas.microsoft.com/office/drawing/2014/main" id="{1E0FE0C8-4427-4885-D625-935CAA70970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E542B4C-B61A-1B3B-0E98-BC84F12397BB}"/>
              </a:ext>
            </a:extLst>
          </p:cNvPr>
          <p:cNvSpPr>
            <a:spLocks noGrp="1"/>
          </p:cNvSpPr>
          <p:nvPr>
            <p:ph type="sldNum" sz="quarter" idx="12"/>
          </p:nvPr>
        </p:nvSpPr>
        <p:spPr/>
        <p:txBody>
          <a:bodyPr/>
          <a:lstStyle/>
          <a:p>
            <a:fld id="{A9FB4B91-F906-4470-A234-5648BFA2C93E}" type="slidenum">
              <a:rPr lang="en-IN" smtClean="0"/>
              <a:t>‹#›</a:t>
            </a:fld>
            <a:endParaRPr lang="en-IN"/>
          </a:p>
        </p:txBody>
      </p:sp>
    </p:spTree>
    <p:extLst>
      <p:ext uri="{BB962C8B-B14F-4D97-AF65-F5344CB8AC3E}">
        <p14:creationId xmlns:p14="http://schemas.microsoft.com/office/powerpoint/2010/main" val="470822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5BD8F-B04A-E68B-1862-40ACBB571191}"/>
              </a:ext>
            </a:extLst>
          </p:cNvPr>
          <p:cNvSpPr>
            <a:spLocks noGrp="1"/>
          </p:cNvSpPr>
          <p:nvPr>
            <p:ph type="dt" sz="half" idx="10"/>
          </p:nvPr>
        </p:nvSpPr>
        <p:spPr/>
        <p:txBody>
          <a:bodyPr/>
          <a:lstStyle/>
          <a:p>
            <a:fld id="{FC5EB292-6569-48E0-BA39-A58D6D142927}" type="datetimeFigureOut">
              <a:rPr lang="en-IN" smtClean="0"/>
              <a:t>24-10-2024</a:t>
            </a:fld>
            <a:endParaRPr lang="en-IN"/>
          </a:p>
        </p:txBody>
      </p:sp>
      <p:sp>
        <p:nvSpPr>
          <p:cNvPr id="3" name="Footer Placeholder 2">
            <a:extLst>
              <a:ext uri="{FF2B5EF4-FFF2-40B4-BE49-F238E27FC236}">
                <a16:creationId xmlns:a16="http://schemas.microsoft.com/office/drawing/2014/main" id="{A706C413-CEFA-1774-1215-E164D24FAE0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FB7D79F-D798-5673-9602-6645A62126CB}"/>
              </a:ext>
            </a:extLst>
          </p:cNvPr>
          <p:cNvSpPr>
            <a:spLocks noGrp="1"/>
          </p:cNvSpPr>
          <p:nvPr>
            <p:ph type="sldNum" sz="quarter" idx="12"/>
          </p:nvPr>
        </p:nvSpPr>
        <p:spPr/>
        <p:txBody>
          <a:bodyPr/>
          <a:lstStyle/>
          <a:p>
            <a:fld id="{A9FB4B91-F906-4470-A234-5648BFA2C93E}" type="slidenum">
              <a:rPr lang="en-IN" smtClean="0"/>
              <a:t>‹#›</a:t>
            </a:fld>
            <a:endParaRPr lang="en-IN"/>
          </a:p>
        </p:txBody>
      </p:sp>
    </p:spTree>
    <p:extLst>
      <p:ext uri="{BB962C8B-B14F-4D97-AF65-F5344CB8AC3E}">
        <p14:creationId xmlns:p14="http://schemas.microsoft.com/office/powerpoint/2010/main" val="201144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9F2E-01A8-D667-701D-15704D3BE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6E69CAC-D36B-A82D-50E2-F557D2779C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F9ADF82-4748-329E-7885-CAAAF5960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C5FA92-6CB3-7FB2-EDC9-EA2AF7699D76}"/>
              </a:ext>
            </a:extLst>
          </p:cNvPr>
          <p:cNvSpPr>
            <a:spLocks noGrp="1"/>
          </p:cNvSpPr>
          <p:nvPr>
            <p:ph type="dt" sz="half" idx="10"/>
          </p:nvPr>
        </p:nvSpPr>
        <p:spPr/>
        <p:txBody>
          <a:bodyPr/>
          <a:lstStyle/>
          <a:p>
            <a:fld id="{FC5EB292-6569-48E0-BA39-A58D6D142927}" type="datetimeFigureOut">
              <a:rPr lang="en-IN" smtClean="0"/>
              <a:t>24-10-2024</a:t>
            </a:fld>
            <a:endParaRPr lang="en-IN"/>
          </a:p>
        </p:txBody>
      </p:sp>
      <p:sp>
        <p:nvSpPr>
          <p:cNvPr id="6" name="Footer Placeholder 5">
            <a:extLst>
              <a:ext uri="{FF2B5EF4-FFF2-40B4-BE49-F238E27FC236}">
                <a16:creationId xmlns:a16="http://schemas.microsoft.com/office/drawing/2014/main" id="{DAE0E58E-E83A-5056-7841-970A155C37F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4D30AC1-616F-2E0B-2919-5095E965E650}"/>
              </a:ext>
            </a:extLst>
          </p:cNvPr>
          <p:cNvSpPr>
            <a:spLocks noGrp="1"/>
          </p:cNvSpPr>
          <p:nvPr>
            <p:ph type="sldNum" sz="quarter" idx="12"/>
          </p:nvPr>
        </p:nvSpPr>
        <p:spPr/>
        <p:txBody>
          <a:bodyPr/>
          <a:lstStyle/>
          <a:p>
            <a:fld id="{A9FB4B91-F906-4470-A234-5648BFA2C93E}" type="slidenum">
              <a:rPr lang="en-IN" smtClean="0"/>
              <a:t>‹#›</a:t>
            </a:fld>
            <a:endParaRPr lang="en-IN"/>
          </a:p>
        </p:txBody>
      </p:sp>
    </p:spTree>
    <p:extLst>
      <p:ext uri="{BB962C8B-B14F-4D97-AF65-F5344CB8AC3E}">
        <p14:creationId xmlns:p14="http://schemas.microsoft.com/office/powerpoint/2010/main" val="106257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E6C9-981D-E80B-D17F-083584E4B9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C5CDB82-A95E-F524-BABD-609EFD20D3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DC7864B-12E1-FDFC-2A47-F35F05BFA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B697CA-C308-8F63-A238-6025D8B5E466}"/>
              </a:ext>
            </a:extLst>
          </p:cNvPr>
          <p:cNvSpPr>
            <a:spLocks noGrp="1"/>
          </p:cNvSpPr>
          <p:nvPr>
            <p:ph type="dt" sz="half" idx="10"/>
          </p:nvPr>
        </p:nvSpPr>
        <p:spPr/>
        <p:txBody>
          <a:bodyPr/>
          <a:lstStyle/>
          <a:p>
            <a:fld id="{FC5EB292-6569-48E0-BA39-A58D6D142927}" type="datetimeFigureOut">
              <a:rPr lang="en-IN" smtClean="0"/>
              <a:t>24-10-2024</a:t>
            </a:fld>
            <a:endParaRPr lang="en-IN"/>
          </a:p>
        </p:txBody>
      </p:sp>
      <p:sp>
        <p:nvSpPr>
          <p:cNvPr id="6" name="Footer Placeholder 5">
            <a:extLst>
              <a:ext uri="{FF2B5EF4-FFF2-40B4-BE49-F238E27FC236}">
                <a16:creationId xmlns:a16="http://schemas.microsoft.com/office/drawing/2014/main" id="{F964712E-ABAE-7287-3A35-716923F4FF2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1FC69D2-5EAD-E735-96B2-6B4AA23DF2A7}"/>
              </a:ext>
            </a:extLst>
          </p:cNvPr>
          <p:cNvSpPr>
            <a:spLocks noGrp="1"/>
          </p:cNvSpPr>
          <p:nvPr>
            <p:ph type="sldNum" sz="quarter" idx="12"/>
          </p:nvPr>
        </p:nvSpPr>
        <p:spPr/>
        <p:txBody>
          <a:bodyPr/>
          <a:lstStyle/>
          <a:p>
            <a:fld id="{A9FB4B91-F906-4470-A234-5648BFA2C93E}" type="slidenum">
              <a:rPr lang="en-IN" smtClean="0"/>
              <a:t>‹#›</a:t>
            </a:fld>
            <a:endParaRPr lang="en-IN"/>
          </a:p>
        </p:txBody>
      </p:sp>
    </p:spTree>
    <p:extLst>
      <p:ext uri="{BB962C8B-B14F-4D97-AF65-F5344CB8AC3E}">
        <p14:creationId xmlns:p14="http://schemas.microsoft.com/office/powerpoint/2010/main" val="403090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A0A5AB-556A-9884-9D4D-CF22C5F9B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E1B3B3B-13E2-A49D-93FA-05F5063D08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C616934-E180-30F7-84D7-289B7A5421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EB292-6569-48E0-BA39-A58D6D142927}" type="datetimeFigureOut">
              <a:rPr lang="en-IN" smtClean="0"/>
              <a:t>24-10-2024</a:t>
            </a:fld>
            <a:endParaRPr lang="en-IN"/>
          </a:p>
        </p:txBody>
      </p:sp>
      <p:sp>
        <p:nvSpPr>
          <p:cNvPr id="5" name="Footer Placeholder 4">
            <a:extLst>
              <a:ext uri="{FF2B5EF4-FFF2-40B4-BE49-F238E27FC236}">
                <a16:creationId xmlns:a16="http://schemas.microsoft.com/office/drawing/2014/main" id="{2E6C9ECD-CDEF-F7A3-0C5A-1989CB083A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A16A1A0-25C6-2706-11D4-2FF386B870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B4B91-F906-4470-A234-5648BFA2C93E}" type="slidenum">
              <a:rPr lang="en-IN" smtClean="0"/>
              <a:t>‹#›</a:t>
            </a:fld>
            <a:endParaRPr lang="en-IN"/>
          </a:p>
        </p:txBody>
      </p:sp>
    </p:spTree>
    <p:extLst>
      <p:ext uri="{BB962C8B-B14F-4D97-AF65-F5344CB8AC3E}">
        <p14:creationId xmlns:p14="http://schemas.microsoft.com/office/powerpoint/2010/main" val="3577716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1B40-3608-B1C2-FE87-F036CFDB1DE7}"/>
              </a:ext>
            </a:extLst>
          </p:cNvPr>
          <p:cNvSpPr>
            <a:spLocks noGrp="1"/>
          </p:cNvSpPr>
          <p:nvPr>
            <p:ph type="ctrTitle"/>
          </p:nvPr>
        </p:nvSpPr>
        <p:spPr>
          <a:xfrm>
            <a:off x="1524000" y="-528810"/>
            <a:ext cx="9144000" cy="3844887"/>
          </a:xfrm>
        </p:spPr>
        <p:txBody>
          <a:bodyPr>
            <a:normAutofit fontScale="90000"/>
          </a:bodyPr>
          <a:lstStyle/>
          <a:p>
            <a:br>
              <a:rPr lang="en-IN" dirty="0"/>
            </a:br>
            <a:br>
              <a:rPr lang="en-IN" dirty="0"/>
            </a:br>
            <a:br>
              <a:rPr lang="en-IN" dirty="0"/>
            </a:br>
            <a:br>
              <a:rPr lang="en-IN" dirty="0"/>
            </a:br>
            <a:br>
              <a:rPr lang="en-IN" dirty="0"/>
            </a:br>
            <a:br>
              <a:rPr lang="en-IN" dirty="0"/>
            </a:br>
            <a:endParaRPr lang="en-IN" dirty="0">
              <a:solidFill>
                <a:schemeClr val="accent2">
                  <a:lumMod val="50000"/>
                </a:schemeClr>
              </a:solidFill>
            </a:endParaRPr>
          </a:p>
        </p:txBody>
      </p:sp>
      <p:sp>
        <p:nvSpPr>
          <p:cNvPr id="3" name="Subtitle 2">
            <a:extLst>
              <a:ext uri="{FF2B5EF4-FFF2-40B4-BE49-F238E27FC236}">
                <a16:creationId xmlns:a16="http://schemas.microsoft.com/office/drawing/2014/main" id="{224C3FDC-33AE-2113-22D3-A7FC79F09264}"/>
              </a:ext>
            </a:extLst>
          </p:cNvPr>
          <p:cNvSpPr>
            <a:spLocks noGrp="1"/>
          </p:cNvSpPr>
          <p:nvPr>
            <p:ph type="subTitle" idx="1"/>
          </p:nvPr>
        </p:nvSpPr>
        <p:spPr>
          <a:xfrm>
            <a:off x="0" y="0"/>
            <a:ext cx="12191999" cy="6858000"/>
          </a:xfrm>
          <a:solidFill>
            <a:srgbClr val="FFF9E7"/>
          </a:solidFill>
        </p:spPr>
        <p:txBody>
          <a:bodyPr>
            <a:normAutofit fontScale="85000" lnSpcReduction="20000"/>
          </a:bodyPr>
          <a:lstStyle/>
          <a:p>
            <a:endParaRPr lang="en-US" sz="3000" b="1" dirty="0"/>
          </a:p>
          <a:p>
            <a:r>
              <a:rPr lang="en-US" sz="3200" b="1" dirty="0"/>
              <a:t>Developing Reading Competencies at Different Levels</a:t>
            </a:r>
          </a:p>
          <a:p>
            <a:r>
              <a:rPr lang="en-IN" sz="3200" b="1" dirty="0"/>
              <a:t> </a:t>
            </a:r>
            <a:r>
              <a:rPr lang="en-US" sz="3200" b="1" dirty="0">
                <a:solidFill>
                  <a:schemeClr val="accent6">
                    <a:lumMod val="50000"/>
                  </a:schemeClr>
                </a:solidFill>
              </a:rPr>
              <a:t>Critical Reading for Students at the Undergraduate Level </a:t>
            </a:r>
            <a:endParaRPr lang="en-IN" sz="3200" b="1" dirty="0">
              <a:solidFill>
                <a:schemeClr val="accent6">
                  <a:lumMod val="50000"/>
                </a:schemeClr>
              </a:solidFill>
            </a:endParaRPr>
          </a:p>
          <a:p>
            <a:pPr algn="r"/>
            <a:endParaRPr lang="en-IN" sz="2800" b="1" dirty="0">
              <a:solidFill>
                <a:schemeClr val="accent6">
                  <a:lumMod val="75000"/>
                </a:schemeClr>
              </a:solidFill>
            </a:endParaRPr>
          </a:p>
          <a:p>
            <a:pPr algn="r"/>
            <a:endParaRPr lang="en-IN" sz="2800" b="1" dirty="0">
              <a:solidFill>
                <a:schemeClr val="accent6">
                  <a:lumMod val="50000"/>
                </a:schemeClr>
              </a:solidFill>
            </a:endParaRPr>
          </a:p>
          <a:p>
            <a:pPr algn="r"/>
            <a:endParaRPr lang="en-IN" sz="2800" b="1" dirty="0">
              <a:solidFill>
                <a:schemeClr val="accent6">
                  <a:lumMod val="50000"/>
                </a:schemeClr>
              </a:solidFill>
            </a:endParaRPr>
          </a:p>
          <a:p>
            <a:pPr algn="r"/>
            <a:endParaRPr lang="en-IN" sz="2800" b="1" dirty="0">
              <a:solidFill>
                <a:schemeClr val="accent6">
                  <a:lumMod val="50000"/>
                </a:schemeClr>
              </a:solidFill>
            </a:endParaRPr>
          </a:p>
          <a:p>
            <a:pPr algn="r"/>
            <a:endParaRPr lang="en-IN" sz="2800" b="1" dirty="0">
              <a:solidFill>
                <a:schemeClr val="accent6">
                  <a:lumMod val="50000"/>
                </a:schemeClr>
              </a:solidFill>
            </a:endParaRPr>
          </a:p>
          <a:p>
            <a:pPr algn="r"/>
            <a:endParaRPr lang="en-IN" sz="2800" b="1" dirty="0">
              <a:solidFill>
                <a:schemeClr val="accent6">
                  <a:lumMod val="50000"/>
                </a:schemeClr>
              </a:solidFill>
            </a:endParaRPr>
          </a:p>
          <a:p>
            <a:endParaRPr lang="en-IN" sz="2200" b="1" dirty="0">
              <a:solidFill>
                <a:schemeClr val="accent6">
                  <a:lumMod val="50000"/>
                </a:schemeClr>
              </a:solidFill>
            </a:endParaRPr>
          </a:p>
          <a:p>
            <a:endParaRPr lang="en-IN" sz="2200" b="1" dirty="0">
              <a:solidFill>
                <a:schemeClr val="accent6">
                  <a:lumMod val="50000"/>
                </a:schemeClr>
              </a:solidFill>
            </a:endParaRPr>
          </a:p>
          <a:p>
            <a:endParaRPr lang="en-IN" sz="2200" b="1" dirty="0">
              <a:solidFill>
                <a:schemeClr val="accent6">
                  <a:lumMod val="50000"/>
                </a:schemeClr>
              </a:solidFill>
            </a:endParaRPr>
          </a:p>
          <a:p>
            <a:endParaRPr lang="en-IN" sz="2200" b="1" dirty="0">
              <a:solidFill>
                <a:schemeClr val="accent6">
                  <a:lumMod val="50000"/>
                </a:schemeClr>
              </a:solidFill>
            </a:endParaRPr>
          </a:p>
          <a:p>
            <a:endParaRPr lang="en-IN" sz="2200" b="1" dirty="0">
              <a:solidFill>
                <a:schemeClr val="accent6">
                  <a:lumMod val="50000"/>
                </a:schemeClr>
              </a:solidFill>
            </a:endParaRPr>
          </a:p>
          <a:p>
            <a:endParaRPr lang="en-IN" sz="2200" b="1" dirty="0">
              <a:solidFill>
                <a:schemeClr val="accent6">
                  <a:lumMod val="50000"/>
                </a:schemeClr>
              </a:solidFill>
            </a:endParaRPr>
          </a:p>
          <a:p>
            <a:r>
              <a:rPr lang="en-IN" b="1" dirty="0">
                <a:solidFill>
                  <a:schemeClr val="accent6">
                    <a:lumMod val="50000"/>
                  </a:schemeClr>
                </a:solidFill>
              </a:rPr>
              <a:t>DR PYNSUKLIN SYIEMIONG</a:t>
            </a:r>
          </a:p>
          <a:p>
            <a:pPr>
              <a:lnSpc>
                <a:spcPct val="170000"/>
              </a:lnSpc>
            </a:pPr>
            <a:r>
              <a:rPr lang="en-IN" sz="2000" b="1" dirty="0">
                <a:solidFill>
                  <a:schemeClr val="accent6">
                    <a:lumMod val="50000"/>
                  </a:schemeClr>
                </a:solidFill>
              </a:rPr>
              <a:t>DEPT OF ENGLISH</a:t>
            </a:r>
            <a:br>
              <a:rPr lang="en-IN" sz="2000" b="1" dirty="0">
                <a:solidFill>
                  <a:schemeClr val="accent6">
                    <a:lumMod val="50000"/>
                  </a:schemeClr>
                </a:solidFill>
              </a:rPr>
            </a:br>
            <a:r>
              <a:rPr lang="en-IN" sz="2000" b="1" dirty="0">
                <a:solidFill>
                  <a:schemeClr val="accent6">
                    <a:lumMod val="50000"/>
                  </a:schemeClr>
                </a:solidFill>
              </a:rPr>
              <a:t>SANKARDEV COLLEGE, SHILLONG</a:t>
            </a:r>
          </a:p>
          <a:p>
            <a:endParaRPr lang="en-IN" dirty="0"/>
          </a:p>
        </p:txBody>
      </p:sp>
      <p:pic>
        <p:nvPicPr>
          <p:cNvPr id="6" name="Picture 5">
            <a:extLst>
              <a:ext uri="{FF2B5EF4-FFF2-40B4-BE49-F238E27FC236}">
                <a16:creationId xmlns:a16="http://schemas.microsoft.com/office/drawing/2014/main" id="{D2D6820E-27B1-DDC3-0BF8-09509D2D34CD}"/>
              </a:ext>
            </a:extLst>
          </p:cNvPr>
          <p:cNvPicPr>
            <a:picLocks noChangeAspect="1"/>
          </p:cNvPicPr>
          <p:nvPr/>
        </p:nvPicPr>
        <p:blipFill>
          <a:blip r:embed="rId2"/>
          <a:stretch>
            <a:fillRect/>
          </a:stretch>
        </p:blipFill>
        <p:spPr>
          <a:xfrm>
            <a:off x="1583267" y="1619480"/>
            <a:ext cx="9084733" cy="3844887"/>
          </a:xfrm>
          <a:prstGeom prst="rect">
            <a:avLst/>
          </a:prstGeom>
        </p:spPr>
      </p:pic>
    </p:spTree>
    <p:extLst>
      <p:ext uri="{BB962C8B-B14F-4D97-AF65-F5344CB8AC3E}">
        <p14:creationId xmlns:p14="http://schemas.microsoft.com/office/powerpoint/2010/main" val="111585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EB4D94-FF87-DF83-828B-AC7BA1B75E73}"/>
              </a:ext>
            </a:extLst>
          </p:cNvPr>
          <p:cNvSpPr>
            <a:spLocks noGrp="1"/>
          </p:cNvSpPr>
          <p:nvPr>
            <p:ph idx="1"/>
          </p:nvPr>
        </p:nvSpPr>
        <p:spPr>
          <a:xfrm>
            <a:off x="468085" y="440267"/>
            <a:ext cx="11299371" cy="6221790"/>
          </a:xfrm>
          <a:solidFill>
            <a:schemeClr val="accent6">
              <a:lumMod val="20000"/>
              <a:lumOff val="80000"/>
            </a:schemeClr>
          </a:solidFill>
        </p:spPr>
        <p:txBody>
          <a:bodyPr>
            <a:normAutofit lnSpcReduction="10000"/>
          </a:bodyPr>
          <a:lstStyle/>
          <a:p>
            <a:r>
              <a:rPr lang="en-US" sz="2400" dirty="0"/>
              <a:t>Reading and interpreting texts as well as sharing one’s views with others are rhetorical acts. To either persuade or be persuaded</a:t>
            </a:r>
          </a:p>
          <a:p>
            <a:pPr marL="0" indent="0">
              <a:buNone/>
            </a:pPr>
            <a:endParaRPr lang="en-US" sz="2400" dirty="0"/>
          </a:p>
          <a:p>
            <a:r>
              <a:rPr lang="en-US" sz="2400" dirty="0"/>
              <a:t>Critical readers know the difference between reacting and responding to a text </a:t>
            </a:r>
          </a:p>
          <a:p>
            <a:pPr marL="0" indent="0">
              <a:buNone/>
            </a:pPr>
            <a:endParaRPr lang="en-US" sz="2400" dirty="0"/>
          </a:p>
          <a:p>
            <a:r>
              <a:rPr lang="en-US" sz="2400" dirty="0"/>
              <a:t>Reacting is done in an emotional mode, rather than at the intellectual level. It is quick and shallow</a:t>
            </a:r>
          </a:p>
          <a:p>
            <a:pPr marL="0" indent="0">
              <a:buNone/>
            </a:pPr>
            <a:endParaRPr lang="en-US" sz="2400" dirty="0"/>
          </a:p>
          <a:p>
            <a:r>
              <a:rPr lang="en-US" sz="2400" dirty="0"/>
              <a:t>Responding to a text requires a careful study on the ideas presented and arguments advanced in it and not just simply accept or reject it after the first reading</a:t>
            </a:r>
          </a:p>
          <a:p>
            <a:pPr marL="0" indent="0">
              <a:buNone/>
            </a:pPr>
            <a:endParaRPr lang="en-US" sz="2400" dirty="0"/>
          </a:p>
          <a:p>
            <a:r>
              <a:rPr lang="en-US" sz="2400" dirty="0"/>
              <a:t>Critiquing a text however does not mean to criticize but to analyze it in a logical and objective manner</a:t>
            </a:r>
          </a:p>
          <a:p>
            <a:pPr marL="0" indent="0">
              <a:buNone/>
            </a:pPr>
            <a:endParaRPr lang="en-US" sz="2400" dirty="0"/>
          </a:p>
          <a:p>
            <a:r>
              <a:rPr lang="en-US" sz="2400" dirty="0"/>
              <a:t>It is only when one engages in such a dialogue with the text that one can expand it in writing</a:t>
            </a:r>
          </a:p>
        </p:txBody>
      </p:sp>
    </p:spTree>
    <p:extLst>
      <p:ext uri="{BB962C8B-B14F-4D97-AF65-F5344CB8AC3E}">
        <p14:creationId xmlns:p14="http://schemas.microsoft.com/office/powerpoint/2010/main" val="346355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49F9-FCA7-C211-64F9-796D8559E491}"/>
              </a:ext>
            </a:extLst>
          </p:cNvPr>
          <p:cNvSpPr>
            <a:spLocks noGrp="1"/>
          </p:cNvSpPr>
          <p:nvPr>
            <p:ph type="title"/>
          </p:nvPr>
        </p:nvSpPr>
        <p:spPr>
          <a:xfrm>
            <a:off x="838200" y="143365"/>
            <a:ext cx="10515600" cy="1253066"/>
          </a:xfrm>
          <a:solidFill>
            <a:srgbClr val="FFF9E7"/>
          </a:solidFill>
        </p:spPr>
        <p:txBody>
          <a:bodyPr>
            <a:normAutofit/>
          </a:bodyPr>
          <a:lstStyle/>
          <a:p>
            <a:pPr algn="ctr"/>
            <a:r>
              <a:rPr lang="en-US" sz="2400" b="1" dirty="0">
                <a:latin typeface="+mn-lt"/>
              </a:rPr>
              <a:t>3. To create meaning, critical readers use a variety of approaches, strategies, and techniques which also include the application of their personal experiences and existing knowledge to the reading process</a:t>
            </a:r>
            <a:endParaRPr lang="en-IN" sz="2400" b="1" dirty="0">
              <a:latin typeface="+mn-lt"/>
            </a:endParaRPr>
          </a:p>
        </p:txBody>
      </p:sp>
      <p:sp>
        <p:nvSpPr>
          <p:cNvPr id="3" name="Content Placeholder 2">
            <a:extLst>
              <a:ext uri="{FF2B5EF4-FFF2-40B4-BE49-F238E27FC236}">
                <a16:creationId xmlns:a16="http://schemas.microsoft.com/office/drawing/2014/main" id="{206D36C0-45B5-82C5-BF70-5BA8ECDD9517}"/>
              </a:ext>
            </a:extLst>
          </p:cNvPr>
          <p:cNvSpPr>
            <a:spLocks noGrp="1"/>
          </p:cNvSpPr>
          <p:nvPr>
            <p:ph idx="1"/>
          </p:nvPr>
        </p:nvSpPr>
        <p:spPr>
          <a:xfrm>
            <a:off x="220133" y="1418094"/>
            <a:ext cx="11768667" cy="5219773"/>
          </a:xfrm>
        </p:spPr>
        <p:txBody>
          <a:bodyPr/>
          <a:lstStyle/>
          <a:p>
            <a:pPr marL="0" indent="0">
              <a:buNone/>
            </a:pPr>
            <a:endParaRPr lang="en-IN" dirty="0"/>
          </a:p>
          <a:p>
            <a:pPr marL="0" indent="0">
              <a:buNone/>
            </a:pPr>
            <a:endParaRPr lang="en-IN" dirty="0"/>
          </a:p>
        </p:txBody>
      </p:sp>
      <p:sp>
        <p:nvSpPr>
          <p:cNvPr id="4" name="TextBox 3">
            <a:extLst>
              <a:ext uri="{FF2B5EF4-FFF2-40B4-BE49-F238E27FC236}">
                <a16:creationId xmlns:a16="http://schemas.microsoft.com/office/drawing/2014/main" id="{B69F0549-246C-FD35-4A5D-2385F1208CF6}"/>
              </a:ext>
            </a:extLst>
          </p:cNvPr>
          <p:cNvSpPr txBox="1"/>
          <p:nvPr/>
        </p:nvSpPr>
        <p:spPr>
          <a:xfrm>
            <a:off x="5691715" y="1569105"/>
            <a:ext cx="5662085" cy="1200329"/>
          </a:xfrm>
          <a:prstGeom prst="rect">
            <a:avLst/>
          </a:prstGeom>
          <a:solidFill>
            <a:schemeClr val="accent5">
              <a:lumMod val="20000"/>
              <a:lumOff val="80000"/>
            </a:schemeClr>
          </a:solidFill>
        </p:spPr>
        <p:txBody>
          <a:bodyPr wrap="square" rtlCol="0">
            <a:spAutoFit/>
          </a:bodyPr>
          <a:lstStyle/>
          <a:p>
            <a:pPr algn="just"/>
            <a:r>
              <a:rPr lang="en-US" b="1" dirty="0"/>
              <a:t>Take notes on the margins or attach post it notes along with the text (this is the stage of active reading and deriving meaning). Writing extended responses about what one reads is the best way to make sense of it. </a:t>
            </a:r>
          </a:p>
        </p:txBody>
      </p:sp>
      <p:sp>
        <p:nvSpPr>
          <p:cNvPr id="6" name="TextBox 5">
            <a:extLst>
              <a:ext uri="{FF2B5EF4-FFF2-40B4-BE49-F238E27FC236}">
                <a16:creationId xmlns:a16="http://schemas.microsoft.com/office/drawing/2014/main" id="{D9B36E8A-ADE2-D141-3D80-D84395C96805}"/>
              </a:ext>
            </a:extLst>
          </p:cNvPr>
          <p:cNvSpPr txBox="1"/>
          <p:nvPr/>
        </p:nvSpPr>
        <p:spPr>
          <a:xfrm>
            <a:off x="719668" y="1611477"/>
            <a:ext cx="4063999" cy="646331"/>
          </a:xfrm>
          <a:prstGeom prst="rect">
            <a:avLst/>
          </a:prstGeom>
          <a:solidFill>
            <a:schemeClr val="accent6">
              <a:lumMod val="20000"/>
              <a:lumOff val="80000"/>
            </a:schemeClr>
          </a:solidFill>
        </p:spPr>
        <p:txBody>
          <a:bodyPr wrap="square">
            <a:spAutoFit/>
          </a:bodyPr>
          <a:lstStyle/>
          <a:p>
            <a:r>
              <a:rPr lang="en-US" b="1" dirty="0"/>
              <a:t>Underline words, sentences, key arguments and passages that stand out</a:t>
            </a:r>
          </a:p>
        </p:txBody>
      </p:sp>
      <p:sp>
        <p:nvSpPr>
          <p:cNvPr id="8" name="TextBox 7">
            <a:extLst>
              <a:ext uri="{FF2B5EF4-FFF2-40B4-BE49-F238E27FC236}">
                <a16:creationId xmlns:a16="http://schemas.microsoft.com/office/drawing/2014/main" id="{9B588EFA-4AAF-AC88-44BA-5B20B025E79C}"/>
              </a:ext>
            </a:extLst>
          </p:cNvPr>
          <p:cNvSpPr txBox="1"/>
          <p:nvPr/>
        </p:nvSpPr>
        <p:spPr>
          <a:xfrm>
            <a:off x="220133" y="2603156"/>
            <a:ext cx="5249333" cy="1200329"/>
          </a:xfrm>
          <a:prstGeom prst="rect">
            <a:avLst/>
          </a:prstGeom>
          <a:solidFill>
            <a:schemeClr val="accent5">
              <a:lumMod val="40000"/>
              <a:lumOff val="60000"/>
            </a:schemeClr>
          </a:solidFill>
        </p:spPr>
        <p:txBody>
          <a:bodyPr wrap="square">
            <a:spAutoFit/>
          </a:bodyPr>
          <a:lstStyle/>
          <a:p>
            <a:pPr algn="just"/>
            <a:r>
              <a:rPr lang="en-US" b="1" dirty="0"/>
              <a:t>In the comments, ask questions, agree/disagree with the author, question the text, offer counter arguments and examples, mention personal experiences</a:t>
            </a:r>
            <a:endParaRPr lang="en-IN" b="1" dirty="0"/>
          </a:p>
        </p:txBody>
      </p:sp>
      <p:sp>
        <p:nvSpPr>
          <p:cNvPr id="10" name="TextBox 9">
            <a:extLst>
              <a:ext uri="{FF2B5EF4-FFF2-40B4-BE49-F238E27FC236}">
                <a16:creationId xmlns:a16="http://schemas.microsoft.com/office/drawing/2014/main" id="{A0FF4C94-FF00-DFF5-A7BE-3CD28D491934}"/>
              </a:ext>
            </a:extLst>
          </p:cNvPr>
          <p:cNvSpPr txBox="1"/>
          <p:nvPr/>
        </p:nvSpPr>
        <p:spPr>
          <a:xfrm>
            <a:off x="5825066" y="2939343"/>
            <a:ext cx="5317067" cy="923330"/>
          </a:xfrm>
          <a:prstGeom prst="rect">
            <a:avLst/>
          </a:prstGeom>
          <a:solidFill>
            <a:schemeClr val="accent6">
              <a:lumMod val="40000"/>
              <a:lumOff val="60000"/>
            </a:schemeClr>
          </a:solidFill>
        </p:spPr>
        <p:txBody>
          <a:bodyPr wrap="square">
            <a:spAutoFit/>
          </a:bodyPr>
          <a:lstStyle/>
          <a:p>
            <a:pPr algn="just"/>
            <a:r>
              <a:rPr lang="en-US" b="1" dirty="0"/>
              <a:t>Write exploratory (investigative) responses in order to understand the text at a deeper level- to construct the meaning of a difficult text</a:t>
            </a:r>
            <a:endParaRPr lang="en-IN" b="1" dirty="0"/>
          </a:p>
        </p:txBody>
      </p:sp>
      <p:sp>
        <p:nvSpPr>
          <p:cNvPr id="12" name="TextBox 11">
            <a:extLst>
              <a:ext uri="{FF2B5EF4-FFF2-40B4-BE49-F238E27FC236}">
                <a16:creationId xmlns:a16="http://schemas.microsoft.com/office/drawing/2014/main" id="{0A80EAF3-8698-5A4E-ED0E-47631B924FDA}"/>
              </a:ext>
            </a:extLst>
          </p:cNvPr>
          <p:cNvSpPr txBox="1"/>
          <p:nvPr/>
        </p:nvSpPr>
        <p:spPr>
          <a:xfrm>
            <a:off x="5825066" y="4103486"/>
            <a:ext cx="5317067" cy="1200329"/>
          </a:xfrm>
          <a:prstGeom prst="rect">
            <a:avLst/>
          </a:prstGeom>
          <a:solidFill>
            <a:schemeClr val="accent5">
              <a:lumMod val="20000"/>
              <a:lumOff val="80000"/>
            </a:schemeClr>
          </a:solidFill>
        </p:spPr>
        <p:txBody>
          <a:bodyPr wrap="square">
            <a:spAutoFit/>
          </a:bodyPr>
          <a:lstStyle/>
          <a:p>
            <a:pPr algn="just"/>
            <a:r>
              <a:rPr lang="en-US" b="1" dirty="0"/>
              <a:t>Critical readers can use their reading and responses to start their own writing projects – searching for possible topics and ideas based on one’s own as well as others responses</a:t>
            </a:r>
            <a:endParaRPr lang="en-IN" b="1" dirty="0"/>
          </a:p>
        </p:txBody>
      </p:sp>
      <p:sp>
        <p:nvSpPr>
          <p:cNvPr id="14" name="TextBox 13">
            <a:extLst>
              <a:ext uri="{FF2B5EF4-FFF2-40B4-BE49-F238E27FC236}">
                <a16:creationId xmlns:a16="http://schemas.microsoft.com/office/drawing/2014/main" id="{AB536EFE-8688-EEB6-45A2-49575F55FC52}"/>
              </a:ext>
            </a:extLst>
          </p:cNvPr>
          <p:cNvSpPr txBox="1"/>
          <p:nvPr/>
        </p:nvSpPr>
        <p:spPr>
          <a:xfrm>
            <a:off x="220133" y="4088566"/>
            <a:ext cx="5249333" cy="1200329"/>
          </a:xfrm>
          <a:prstGeom prst="rect">
            <a:avLst/>
          </a:prstGeom>
          <a:solidFill>
            <a:schemeClr val="accent6">
              <a:lumMod val="20000"/>
              <a:lumOff val="80000"/>
            </a:schemeClr>
          </a:solidFill>
        </p:spPr>
        <p:txBody>
          <a:bodyPr wrap="square">
            <a:spAutoFit/>
          </a:bodyPr>
          <a:lstStyle/>
          <a:p>
            <a:pPr algn="just"/>
            <a:r>
              <a:rPr lang="en-US" b="1" dirty="0"/>
              <a:t>Keeping a double entry journal- dividing a page into 2 columns – interesting, important words, sentences, quotations and passages from the text on one side and reactions and responses to them on another side</a:t>
            </a:r>
          </a:p>
        </p:txBody>
      </p:sp>
      <p:sp>
        <p:nvSpPr>
          <p:cNvPr id="16" name="TextBox 15">
            <a:extLst>
              <a:ext uri="{FF2B5EF4-FFF2-40B4-BE49-F238E27FC236}">
                <a16:creationId xmlns:a16="http://schemas.microsoft.com/office/drawing/2014/main" id="{1D17C6E0-A105-202C-036A-B399FAEBA95F}"/>
              </a:ext>
            </a:extLst>
          </p:cNvPr>
          <p:cNvSpPr txBox="1"/>
          <p:nvPr/>
        </p:nvSpPr>
        <p:spPr>
          <a:xfrm>
            <a:off x="757766" y="5626246"/>
            <a:ext cx="10134599" cy="769441"/>
          </a:xfrm>
          <a:prstGeom prst="rect">
            <a:avLst/>
          </a:prstGeom>
          <a:solidFill>
            <a:srgbClr val="FFF9E7"/>
          </a:solidFill>
        </p:spPr>
        <p:txBody>
          <a:bodyPr wrap="square">
            <a:spAutoFit/>
          </a:bodyPr>
          <a:lstStyle/>
          <a:p>
            <a:pPr algn="just"/>
            <a:r>
              <a:rPr lang="en-US" sz="2200" b="1" dirty="0"/>
              <a:t>Critical readers do not give up easily when certain texts are complicated – these texts are worth pursuing and investigation because they present the most interesting ideas</a:t>
            </a:r>
            <a:endParaRPr lang="en-IN" sz="2200" b="1" dirty="0"/>
          </a:p>
        </p:txBody>
      </p:sp>
    </p:spTree>
    <p:extLst>
      <p:ext uri="{BB962C8B-B14F-4D97-AF65-F5344CB8AC3E}">
        <p14:creationId xmlns:p14="http://schemas.microsoft.com/office/powerpoint/2010/main" val="392479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64B5-4EDA-A6EA-BE32-62892E385620}"/>
              </a:ext>
            </a:extLst>
          </p:cNvPr>
          <p:cNvSpPr>
            <a:spLocks noGrp="1"/>
          </p:cNvSpPr>
          <p:nvPr>
            <p:ph type="title"/>
          </p:nvPr>
        </p:nvSpPr>
        <p:spPr>
          <a:xfrm>
            <a:off x="838200" y="365126"/>
            <a:ext cx="10515600" cy="871008"/>
          </a:xfrm>
          <a:solidFill>
            <a:srgbClr val="FFFFCC"/>
          </a:solidFill>
        </p:spPr>
        <p:txBody>
          <a:bodyPr>
            <a:normAutofit/>
          </a:bodyPr>
          <a:lstStyle/>
          <a:p>
            <a:pPr algn="ctr"/>
            <a:r>
              <a:rPr lang="en-US" sz="2800" b="1" dirty="0">
                <a:latin typeface="+mn-lt"/>
              </a:rPr>
              <a:t>4. Critical readers actively refer to other texts, related to the topic of their investigation</a:t>
            </a:r>
            <a:endParaRPr lang="en-IN" sz="2800" b="1" dirty="0">
              <a:latin typeface="+mn-lt"/>
            </a:endParaRPr>
          </a:p>
        </p:txBody>
      </p:sp>
      <p:sp>
        <p:nvSpPr>
          <p:cNvPr id="3" name="Content Placeholder 2">
            <a:extLst>
              <a:ext uri="{FF2B5EF4-FFF2-40B4-BE49-F238E27FC236}">
                <a16:creationId xmlns:a16="http://schemas.microsoft.com/office/drawing/2014/main" id="{349B3A32-306A-75D6-6C36-CBDE18865F91}"/>
              </a:ext>
            </a:extLst>
          </p:cNvPr>
          <p:cNvSpPr>
            <a:spLocks noGrp="1"/>
          </p:cNvSpPr>
          <p:nvPr>
            <p:ph idx="1"/>
          </p:nvPr>
        </p:nvSpPr>
        <p:spPr>
          <a:xfrm>
            <a:off x="406399" y="1430867"/>
            <a:ext cx="11446933" cy="5215466"/>
          </a:xfrm>
        </p:spPr>
        <p:txBody>
          <a:bodyPr/>
          <a:lstStyle/>
          <a:p>
            <a:pPr marL="0" indent="0">
              <a:buNone/>
            </a:pPr>
            <a:endParaRPr lang="en-IN" dirty="0"/>
          </a:p>
          <a:p>
            <a:pPr marL="0" indent="0">
              <a:buNone/>
            </a:pPr>
            <a:endParaRPr lang="en-IN" dirty="0"/>
          </a:p>
        </p:txBody>
      </p:sp>
      <p:sp>
        <p:nvSpPr>
          <p:cNvPr id="4" name="TextBox 3">
            <a:extLst>
              <a:ext uri="{FF2B5EF4-FFF2-40B4-BE49-F238E27FC236}">
                <a16:creationId xmlns:a16="http://schemas.microsoft.com/office/drawing/2014/main" id="{28407794-52E7-6488-654E-6E5184300A7B}"/>
              </a:ext>
            </a:extLst>
          </p:cNvPr>
          <p:cNvSpPr txBox="1"/>
          <p:nvPr/>
        </p:nvSpPr>
        <p:spPr>
          <a:xfrm>
            <a:off x="702733" y="1786466"/>
            <a:ext cx="4546600" cy="769441"/>
          </a:xfrm>
          <a:prstGeom prst="rect">
            <a:avLst/>
          </a:prstGeom>
          <a:solidFill>
            <a:schemeClr val="accent6">
              <a:lumMod val="20000"/>
              <a:lumOff val="80000"/>
            </a:schemeClr>
          </a:solidFill>
        </p:spPr>
        <p:txBody>
          <a:bodyPr wrap="square" rtlCol="0">
            <a:spAutoFit/>
          </a:bodyPr>
          <a:lstStyle/>
          <a:p>
            <a:r>
              <a:rPr lang="en-US" sz="2200" b="1" dirty="0"/>
              <a:t>Active readers look for connections between texts </a:t>
            </a:r>
          </a:p>
        </p:txBody>
      </p:sp>
      <p:sp>
        <p:nvSpPr>
          <p:cNvPr id="7" name="TextBox 6">
            <a:extLst>
              <a:ext uri="{FF2B5EF4-FFF2-40B4-BE49-F238E27FC236}">
                <a16:creationId xmlns:a16="http://schemas.microsoft.com/office/drawing/2014/main" id="{6A7D1DD0-40E4-B1F3-D388-19C81E038B71}"/>
              </a:ext>
            </a:extLst>
          </p:cNvPr>
          <p:cNvSpPr txBox="1"/>
          <p:nvPr/>
        </p:nvSpPr>
        <p:spPr>
          <a:xfrm>
            <a:off x="702733" y="2939126"/>
            <a:ext cx="6096000" cy="1107996"/>
          </a:xfrm>
          <a:prstGeom prst="rect">
            <a:avLst/>
          </a:prstGeom>
          <a:solidFill>
            <a:schemeClr val="accent5">
              <a:lumMod val="20000"/>
              <a:lumOff val="80000"/>
            </a:schemeClr>
          </a:solidFill>
        </p:spPr>
        <p:txBody>
          <a:bodyPr wrap="square">
            <a:spAutoFit/>
          </a:bodyPr>
          <a:lstStyle/>
          <a:p>
            <a:r>
              <a:rPr lang="en-US" sz="2200" b="1" dirty="0"/>
              <a:t>Critical readers and researchers understand that it is not enough to look at a research question from a narrow perspective</a:t>
            </a:r>
            <a:endParaRPr lang="en-IN" sz="2200" b="1" dirty="0"/>
          </a:p>
        </p:txBody>
      </p:sp>
      <p:sp>
        <p:nvSpPr>
          <p:cNvPr id="9" name="TextBox 8">
            <a:extLst>
              <a:ext uri="{FF2B5EF4-FFF2-40B4-BE49-F238E27FC236}">
                <a16:creationId xmlns:a16="http://schemas.microsoft.com/office/drawing/2014/main" id="{6CCFE5F4-83CA-8FC9-AE88-43512F1E6A84}"/>
              </a:ext>
            </a:extLst>
          </p:cNvPr>
          <p:cNvSpPr txBox="1"/>
          <p:nvPr/>
        </p:nvSpPr>
        <p:spPr>
          <a:xfrm>
            <a:off x="702733" y="4454175"/>
            <a:ext cx="6476999" cy="1785104"/>
          </a:xfrm>
          <a:prstGeom prst="rect">
            <a:avLst/>
          </a:prstGeom>
          <a:solidFill>
            <a:srgbClr val="FFF9E7"/>
          </a:solidFill>
        </p:spPr>
        <p:txBody>
          <a:bodyPr wrap="square">
            <a:spAutoFit/>
          </a:bodyPr>
          <a:lstStyle/>
          <a:p>
            <a:r>
              <a:rPr lang="en-US" sz="2200" b="1" dirty="0"/>
              <a:t>Active readers and researchers will always expand their local investigative contexts by seeking out related texts and other sources which would definitely broaden their understanding and study, allowing them to see the bigger picture</a:t>
            </a:r>
          </a:p>
        </p:txBody>
      </p:sp>
      <p:pic>
        <p:nvPicPr>
          <p:cNvPr id="11" name="Picture 10">
            <a:extLst>
              <a:ext uri="{FF2B5EF4-FFF2-40B4-BE49-F238E27FC236}">
                <a16:creationId xmlns:a16="http://schemas.microsoft.com/office/drawing/2014/main" id="{85B63ABC-A746-43B3-2865-46062FB01B55}"/>
              </a:ext>
            </a:extLst>
          </p:cNvPr>
          <p:cNvPicPr>
            <a:picLocks noChangeAspect="1"/>
          </p:cNvPicPr>
          <p:nvPr/>
        </p:nvPicPr>
        <p:blipFill>
          <a:blip r:embed="rId2"/>
          <a:stretch>
            <a:fillRect/>
          </a:stretch>
        </p:blipFill>
        <p:spPr>
          <a:xfrm>
            <a:off x="7959634" y="1341120"/>
            <a:ext cx="3394166" cy="5020992"/>
          </a:xfrm>
          <a:prstGeom prst="rect">
            <a:avLst/>
          </a:prstGeom>
        </p:spPr>
      </p:pic>
    </p:spTree>
    <p:extLst>
      <p:ext uri="{BB962C8B-B14F-4D97-AF65-F5344CB8AC3E}">
        <p14:creationId xmlns:p14="http://schemas.microsoft.com/office/powerpoint/2010/main" val="288729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BB63A-79F6-1ED6-3850-CD441FDE6B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3DB67-8372-3F66-59D8-5511DFB9F7A7}"/>
              </a:ext>
            </a:extLst>
          </p:cNvPr>
          <p:cNvSpPr>
            <a:spLocks noGrp="1"/>
          </p:cNvSpPr>
          <p:nvPr>
            <p:ph type="title"/>
          </p:nvPr>
        </p:nvSpPr>
        <p:spPr>
          <a:xfrm>
            <a:off x="4030133" y="88371"/>
            <a:ext cx="3310467" cy="758296"/>
          </a:xfrm>
          <a:solidFill>
            <a:srgbClr val="FFFFCC"/>
          </a:solidFill>
        </p:spPr>
        <p:txBody>
          <a:bodyPr>
            <a:normAutofit fontScale="90000"/>
          </a:bodyPr>
          <a:lstStyle/>
          <a:p>
            <a:pPr algn="ctr"/>
            <a:br>
              <a:rPr lang="en-IN" sz="3200" b="1" dirty="0">
                <a:latin typeface="+mn-lt"/>
              </a:rPr>
            </a:br>
            <a:r>
              <a:rPr lang="en-IN" sz="3600" b="1" dirty="0">
                <a:latin typeface="+mn-lt"/>
              </a:rPr>
              <a:t>Conclusion </a:t>
            </a:r>
            <a:br>
              <a:rPr lang="en-IN" dirty="0"/>
            </a:br>
            <a:endParaRPr lang="en-IN" dirty="0"/>
          </a:p>
        </p:txBody>
      </p:sp>
      <p:sp>
        <p:nvSpPr>
          <p:cNvPr id="3" name="Content Placeholder 2">
            <a:extLst>
              <a:ext uri="{FF2B5EF4-FFF2-40B4-BE49-F238E27FC236}">
                <a16:creationId xmlns:a16="http://schemas.microsoft.com/office/drawing/2014/main" id="{86A11DB3-E0A2-4A13-BC77-CE7C180F2B2D}"/>
              </a:ext>
            </a:extLst>
          </p:cNvPr>
          <p:cNvSpPr>
            <a:spLocks noGrp="1"/>
          </p:cNvSpPr>
          <p:nvPr>
            <p:ph idx="1"/>
          </p:nvPr>
        </p:nvSpPr>
        <p:spPr>
          <a:xfrm>
            <a:off x="601133" y="846667"/>
            <a:ext cx="10862734" cy="5689599"/>
          </a:xfrm>
        </p:spPr>
        <p:txBody>
          <a:bodyPr>
            <a:normAutofit/>
          </a:bodyPr>
          <a:lstStyle/>
          <a:p>
            <a:pPr marL="0" indent="0" algn="just">
              <a:buNone/>
            </a:pPr>
            <a:endParaRPr lang="en-US" sz="2200" dirty="0">
              <a:latin typeface="+mj-lt"/>
            </a:endParaRPr>
          </a:p>
          <a:p>
            <a:pPr algn="just"/>
            <a:r>
              <a:rPr lang="en-US" sz="2000" b="1" dirty="0">
                <a:latin typeface="+mj-lt"/>
              </a:rPr>
              <a:t>Reading and writing are rhetorical processes which depend on each other. A good writer must engage the readers into a dialogue presented in the writing, similarly the goal of a critical and active reader is to participate in that dialogue and say something back to the writer and other readers too</a:t>
            </a:r>
          </a:p>
          <a:p>
            <a:pPr algn="just"/>
            <a:r>
              <a:rPr lang="en-US" sz="2000" b="1" dirty="0">
                <a:latin typeface="+mj-lt"/>
              </a:rPr>
              <a:t>Our ideas are formed and shaped by our interaction with others Both reading and writing allows for discussion on complex and difficult issues with others – to persuade and be persuaded and most importantly, to act</a:t>
            </a:r>
          </a:p>
          <a:p>
            <a:pPr algn="just"/>
            <a:r>
              <a:rPr lang="en-US" sz="2000" b="1" dirty="0">
                <a:latin typeface="+mj-lt"/>
              </a:rPr>
              <a:t>The key to becoming an active, critical and interested reader is the development of varied and effective reading techniques and strategies </a:t>
            </a:r>
          </a:p>
          <a:p>
            <a:endParaRPr lang="en-IN" sz="2200" dirty="0">
              <a:latin typeface="+mj-lt"/>
            </a:endParaRPr>
          </a:p>
        </p:txBody>
      </p:sp>
      <p:sp>
        <p:nvSpPr>
          <p:cNvPr id="5" name="TextBox 4">
            <a:extLst>
              <a:ext uri="{FF2B5EF4-FFF2-40B4-BE49-F238E27FC236}">
                <a16:creationId xmlns:a16="http://schemas.microsoft.com/office/drawing/2014/main" id="{D0800704-027A-4BB0-9571-C2C44919FC13}"/>
              </a:ext>
            </a:extLst>
          </p:cNvPr>
          <p:cNvSpPr txBox="1"/>
          <p:nvPr/>
        </p:nvSpPr>
        <p:spPr>
          <a:xfrm>
            <a:off x="905935" y="5428270"/>
            <a:ext cx="10447866" cy="1107996"/>
          </a:xfrm>
          <a:prstGeom prst="rect">
            <a:avLst/>
          </a:prstGeom>
          <a:solidFill>
            <a:schemeClr val="accent5">
              <a:lumMod val="20000"/>
              <a:lumOff val="80000"/>
            </a:schemeClr>
          </a:solidFill>
        </p:spPr>
        <p:txBody>
          <a:bodyPr wrap="square">
            <a:spAutoFit/>
          </a:bodyPr>
          <a:lstStyle/>
          <a:p>
            <a:pPr algn="just"/>
            <a:r>
              <a:rPr lang="en-US" sz="2200" dirty="0"/>
              <a:t>“ Being able to read critically is important no matter what you plan on doing with your career or life because it allows you to understand the world around you” </a:t>
            </a:r>
          </a:p>
          <a:p>
            <a:pPr algn="r"/>
            <a:r>
              <a:rPr lang="en-US" sz="2200" i="1" dirty="0"/>
              <a:t>Alex Cimino-Hurt</a:t>
            </a:r>
          </a:p>
        </p:txBody>
      </p:sp>
      <p:sp>
        <p:nvSpPr>
          <p:cNvPr id="9" name="TextBox 8">
            <a:extLst>
              <a:ext uri="{FF2B5EF4-FFF2-40B4-BE49-F238E27FC236}">
                <a16:creationId xmlns:a16="http://schemas.microsoft.com/office/drawing/2014/main" id="{A51DF7DE-B661-4EDA-FED8-20500200AD87}"/>
              </a:ext>
            </a:extLst>
          </p:cNvPr>
          <p:cNvSpPr txBox="1"/>
          <p:nvPr/>
        </p:nvSpPr>
        <p:spPr>
          <a:xfrm>
            <a:off x="939801" y="4120108"/>
            <a:ext cx="10447866" cy="1107996"/>
          </a:xfrm>
          <a:prstGeom prst="rect">
            <a:avLst/>
          </a:prstGeom>
          <a:solidFill>
            <a:schemeClr val="accent6">
              <a:lumMod val="20000"/>
              <a:lumOff val="80000"/>
            </a:schemeClr>
          </a:solidFill>
        </p:spPr>
        <p:txBody>
          <a:bodyPr wrap="square">
            <a:spAutoFit/>
          </a:bodyPr>
          <a:lstStyle/>
          <a:p>
            <a:r>
              <a:rPr lang="en-US" sz="2200" dirty="0"/>
              <a:t>Overall, reading is a dynamic skill that evolves as individuals develop their understanding of language, text, and ideas. It’s essential for success in education, personal growth, and active participation in society</a:t>
            </a:r>
          </a:p>
        </p:txBody>
      </p:sp>
    </p:spTree>
    <p:extLst>
      <p:ext uri="{BB962C8B-B14F-4D97-AF65-F5344CB8AC3E}">
        <p14:creationId xmlns:p14="http://schemas.microsoft.com/office/powerpoint/2010/main" val="265646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3F4274-308D-2972-6C18-85D5D75240E0}"/>
              </a:ext>
            </a:extLst>
          </p:cNvPr>
          <p:cNvSpPr>
            <a:spLocks noGrp="1"/>
          </p:cNvSpPr>
          <p:nvPr>
            <p:ph idx="1"/>
          </p:nvPr>
        </p:nvSpPr>
        <p:spPr>
          <a:xfrm>
            <a:off x="651932" y="279398"/>
            <a:ext cx="10515600" cy="6350001"/>
          </a:xfrm>
        </p:spPr>
        <p:txBody>
          <a:bodyPr/>
          <a:lstStyle/>
          <a:p>
            <a:pPr marL="0" indent="0" algn="ctr">
              <a:buNone/>
            </a:pPr>
            <a:endParaRPr lang="en-IN" b="1" dirty="0">
              <a:highlight>
                <a:srgbClr val="FFFFCC"/>
              </a:highlight>
            </a:endParaRPr>
          </a:p>
          <a:p>
            <a:pPr marL="0" indent="0" algn="ctr">
              <a:buNone/>
            </a:pPr>
            <a:r>
              <a:rPr lang="en-IN" b="1" dirty="0">
                <a:highlight>
                  <a:srgbClr val="FFFFCC"/>
                </a:highlight>
              </a:rPr>
              <a:t>Bibliography </a:t>
            </a:r>
          </a:p>
          <a:p>
            <a:pPr marL="0" indent="0">
              <a:buNone/>
            </a:pPr>
            <a:endParaRPr lang="en-IN" b="1" dirty="0">
              <a:highlight>
                <a:srgbClr val="FFFFCC"/>
              </a:highlight>
            </a:endParaRPr>
          </a:p>
          <a:p>
            <a:r>
              <a:rPr lang="en-US" dirty="0"/>
              <a:t>“Research and Critical Reading” by Pavel </a:t>
            </a:r>
            <a:r>
              <a:rPr lang="en-US" dirty="0" err="1"/>
              <a:t>Zemilansky</a:t>
            </a:r>
            <a:r>
              <a:rPr lang="en-US" dirty="0"/>
              <a:t> (from Oregon Writes Open Writing Text by Jennifer Kepka </a:t>
            </a:r>
            <a:r>
              <a:rPr lang="en-US"/>
              <a:t>2016)</a:t>
            </a:r>
            <a:endParaRPr lang="en-US" dirty="0"/>
          </a:p>
          <a:p>
            <a:pPr marL="0" indent="0">
              <a:buNone/>
            </a:pPr>
            <a:endParaRPr lang="en-US" dirty="0"/>
          </a:p>
          <a:p>
            <a:r>
              <a:rPr lang="en-US" dirty="0"/>
              <a:t> “Introduction” by David Bartholomae and Anthony </a:t>
            </a:r>
            <a:r>
              <a:rPr lang="en-US" dirty="0" err="1"/>
              <a:t>Petrosky</a:t>
            </a:r>
            <a:r>
              <a:rPr lang="en-US" dirty="0"/>
              <a:t> (from Ways of Reading by David Bartholomae et al eds., 2008)</a:t>
            </a:r>
          </a:p>
          <a:p>
            <a:endParaRPr lang="en-IN" dirty="0"/>
          </a:p>
        </p:txBody>
      </p:sp>
      <p:pic>
        <p:nvPicPr>
          <p:cNvPr id="2" name="Picture 1">
            <a:extLst>
              <a:ext uri="{FF2B5EF4-FFF2-40B4-BE49-F238E27FC236}">
                <a16:creationId xmlns:a16="http://schemas.microsoft.com/office/drawing/2014/main" id="{81DB2AEE-7016-A20F-513B-22E7143B6C79}"/>
              </a:ext>
            </a:extLst>
          </p:cNvPr>
          <p:cNvPicPr>
            <a:picLocks noChangeAspect="1"/>
          </p:cNvPicPr>
          <p:nvPr/>
        </p:nvPicPr>
        <p:blipFill>
          <a:blip r:embed="rId2"/>
          <a:stretch>
            <a:fillRect/>
          </a:stretch>
        </p:blipFill>
        <p:spPr>
          <a:xfrm>
            <a:off x="3454401" y="4148667"/>
            <a:ext cx="5071532" cy="2277534"/>
          </a:xfrm>
          <a:prstGeom prst="rect">
            <a:avLst/>
          </a:prstGeom>
        </p:spPr>
      </p:pic>
    </p:spTree>
    <p:extLst>
      <p:ext uri="{BB962C8B-B14F-4D97-AF65-F5344CB8AC3E}">
        <p14:creationId xmlns:p14="http://schemas.microsoft.com/office/powerpoint/2010/main" val="252456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6D40F-1637-DBC5-D96F-A554F9000E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D37176-892C-15E4-6F17-F307CC6AFFD8}"/>
              </a:ext>
            </a:extLst>
          </p:cNvPr>
          <p:cNvSpPr>
            <a:spLocks noGrp="1"/>
          </p:cNvSpPr>
          <p:nvPr>
            <p:ph idx="1"/>
          </p:nvPr>
        </p:nvSpPr>
        <p:spPr>
          <a:xfrm>
            <a:off x="474890" y="2229493"/>
            <a:ext cx="3089576" cy="3904179"/>
          </a:xfrm>
          <a:solidFill>
            <a:schemeClr val="accent6">
              <a:lumMod val="20000"/>
              <a:lumOff val="80000"/>
            </a:schemeClr>
          </a:solidFill>
        </p:spPr>
        <p:txBody>
          <a:bodyPr>
            <a:noAutofit/>
          </a:bodyPr>
          <a:lstStyle/>
          <a:p>
            <a:pPr marL="0" indent="0">
              <a:buNone/>
            </a:pPr>
            <a:r>
              <a:rPr lang="en-US" sz="3200" dirty="0"/>
              <a:t>Reading is a foundational skill that plays a crucial role in learning, communication, and personal development</a:t>
            </a:r>
          </a:p>
          <a:p>
            <a:pPr marL="0" indent="0">
              <a:buNone/>
            </a:pPr>
            <a:endParaRPr lang="en-US" sz="3200" dirty="0"/>
          </a:p>
          <a:p>
            <a:endParaRPr lang="en-US" sz="3200" dirty="0"/>
          </a:p>
        </p:txBody>
      </p:sp>
      <p:sp>
        <p:nvSpPr>
          <p:cNvPr id="4" name="TextBox 3">
            <a:extLst>
              <a:ext uri="{FF2B5EF4-FFF2-40B4-BE49-F238E27FC236}">
                <a16:creationId xmlns:a16="http://schemas.microsoft.com/office/drawing/2014/main" id="{8D02587D-9DAB-C0BA-D360-4F8FB134322C}"/>
              </a:ext>
            </a:extLst>
          </p:cNvPr>
          <p:cNvSpPr txBox="1"/>
          <p:nvPr/>
        </p:nvSpPr>
        <p:spPr>
          <a:xfrm>
            <a:off x="234257" y="459839"/>
            <a:ext cx="3570842" cy="677108"/>
          </a:xfrm>
          <a:prstGeom prst="rect">
            <a:avLst/>
          </a:prstGeom>
          <a:solidFill>
            <a:srgbClr val="FFFFCC"/>
          </a:solidFill>
        </p:spPr>
        <p:txBody>
          <a:bodyPr wrap="square">
            <a:spAutoFit/>
          </a:bodyPr>
          <a:lstStyle/>
          <a:p>
            <a:pPr marL="0" indent="0" algn="ctr">
              <a:buNone/>
            </a:pPr>
            <a:r>
              <a:rPr lang="en-US" sz="3800" b="1" dirty="0">
                <a:cs typeface="Arial" panose="020B0604020202020204" pitchFamily="34" charset="0"/>
              </a:rPr>
              <a:t>Introduction</a:t>
            </a:r>
            <a:r>
              <a:rPr lang="en-US" sz="3200" dirty="0">
                <a:solidFill>
                  <a:schemeClr val="accent6">
                    <a:lumMod val="50000"/>
                  </a:schemeClr>
                </a:solidFill>
              </a:rPr>
              <a:t> </a:t>
            </a:r>
          </a:p>
        </p:txBody>
      </p:sp>
      <p:sp>
        <p:nvSpPr>
          <p:cNvPr id="6" name="TextBox 5">
            <a:extLst>
              <a:ext uri="{FF2B5EF4-FFF2-40B4-BE49-F238E27FC236}">
                <a16:creationId xmlns:a16="http://schemas.microsoft.com/office/drawing/2014/main" id="{BA5B01FD-720E-CB51-146E-812584AA392C}"/>
              </a:ext>
            </a:extLst>
          </p:cNvPr>
          <p:cNvSpPr txBox="1"/>
          <p:nvPr/>
        </p:nvSpPr>
        <p:spPr>
          <a:xfrm>
            <a:off x="4049297" y="2752425"/>
            <a:ext cx="3385457" cy="4031873"/>
          </a:xfrm>
          <a:prstGeom prst="rect">
            <a:avLst/>
          </a:prstGeom>
          <a:solidFill>
            <a:schemeClr val="accent6">
              <a:lumMod val="20000"/>
              <a:lumOff val="80000"/>
            </a:schemeClr>
          </a:solidFill>
        </p:spPr>
        <p:txBody>
          <a:bodyPr wrap="square">
            <a:spAutoFit/>
          </a:bodyPr>
          <a:lstStyle/>
          <a:p>
            <a:r>
              <a:rPr lang="en-US" sz="3200" dirty="0"/>
              <a:t>It involves decoding symbols (letters and words) to derive meaning, comprehend text, and interpret ideas or information</a:t>
            </a:r>
          </a:p>
          <a:p>
            <a:endParaRPr lang="en-US" sz="3200" dirty="0"/>
          </a:p>
        </p:txBody>
      </p:sp>
      <p:sp>
        <p:nvSpPr>
          <p:cNvPr id="8" name="TextBox 7">
            <a:extLst>
              <a:ext uri="{FF2B5EF4-FFF2-40B4-BE49-F238E27FC236}">
                <a16:creationId xmlns:a16="http://schemas.microsoft.com/office/drawing/2014/main" id="{4B9C759E-CEFA-5889-0291-6D3536358E50}"/>
              </a:ext>
            </a:extLst>
          </p:cNvPr>
          <p:cNvSpPr txBox="1"/>
          <p:nvPr/>
        </p:nvSpPr>
        <p:spPr>
          <a:xfrm>
            <a:off x="8081060" y="380144"/>
            <a:ext cx="3636050" cy="6021842"/>
          </a:xfrm>
          <a:prstGeom prst="rect">
            <a:avLst/>
          </a:prstGeom>
          <a:solidFill>
            <a:schemeClr val="accent6">
              <a:lumMod val="20000"/>
              <a:lumOff val="80000"/>
            </a:schemeClr>
          </a:solidFill>
        </p:spPr>
        <p:txBody>
          <a:bodyPr wrap="square">
            <a:spAutoFit/>
          </a:bodyPr>
          <a:lstStyle/>
          <a:p>
            <a:r>
              <a:rPr lang="en-US" sz="3200" dirty="0"/>
              <a:t>Reading is not just about recognizing words; it also requires understanding, critical thinking, and the ability to make connections between what is read and prior knowledge or experiences</a:t>
            </a:r>
          </a:p>
        </p:txBody>
      </p:sp>
      <p:pic>
        <p:nvPicPr>
          <p:cNvPr id="2" name="Picture 1">
            <a:extLst>
              <a:ext uri="{FF2B5EF4-FFF2-40B4-BE49-F238E27FC236}">
                <a16:creationId xmlns:a16="http://schemas.microsoft.com/office/drawing/2014/main" id="{BF292F39-7FFC-A700-1DB9-09CCCE40C9FC}"/>
              </a:ext>
            </a:extLst>
          </p:cNvPr>
          <p:cNvPicPr>
            <a:picLocks noChangeAspect="1"/>
          </p:cNvPicPr>
          <p:nvPr/>
        </p:nvPicPr>
        <p:blipFill>
          <a:blip r:embed="rId2"/>
          <a:stretch>
            <a:fillRect/>
          </a:stretch>
        </p:blipFill>
        <p:spPr>
          <a:xfrm>
            <a:off x="4181228" y="290912"/>
            <a:ext cx="3283070" cy="2461513"/>
          </a:xfrm>
          <a:prstGeom prst="rect">
            <a:avLst/>
          </a:prstGeom>
        </p:spPr>
      </p:pic>
    </p:spTree>
    <p:extLst>
      <p:ext uri="{BB962C8B-B14F-4D97-AF65-F5344CB8AC3E}">
        <p14:creationId xmlns:p14="http://schemas.microsoft.com/office/powerpoint/2010/main" val="2862275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77DC-16D7-FCC7-CC93-4C4B1A7D9A01}"/>
              </a:ext>
            </a:extLst>
          </p:cNvPr>
          <p:cNvSpPr>
            <a:spLocks noGrp="1"/>
          </p:cNvSpPr>
          <p:nvPr>
            <p:ph type="title"/>
          </p:nvPr>
        </p:nvSpPr>
        <p:spPr>
          <a:xfrm>
            <a:off x="3776133" y="149482"/>
            <a:ext cx="4732867" cy="752475"/>
          </a:xfrm>
          <a:solidFill>
            <a:srgbClr val="FFFFCC"/>
          </a:solidFill>
        </p:spPr>
        <p:txBody>
          <a:bodyPr>
            <a:normAutofit fontScale="90000"/>
          </a:bodyPr>
          <a:lstStyle/>
          <a:p>
            <a:pPr algn="ctr"/>
            <a:br>
              <a:rPr lang="en-IN" sz="2800" b="1" dirty="0">
                <a:latin typeface="+mn-lt"/>
              </a:rPr>
            </a:br>
            <a:r>
              <a:rPr lang="en-IN" sz="3600" b="1" dirty="0">
                <a:latin typeface="+mn-lt"/>
              </a:rPr>
              <a:t>Why Reading is Important </a:t>
            </a:r>
            <a:br>
              <a:rPr lang="en-IN" sz="2800" dirty="0"/>
            </a:br>
            <a:endParaRPr lang="en-IN" sz="2800" dirty="0"/>
          </a:p>
        </p:txBody>
      </p:sp>
      <p:pic>
        <p:nvPicPr>
          <p:cNvPr id="9" name="Content Placeholder 8">
            <a:extLst>
              <a:ext uri="{FF2B5EF4-FFF2-40B4-BE49-F238E27FC236}">
                <a16:creationId xmlns:a16="http://schemas.microsoft.com/office/drawing/2014/main" id="{221A0141-342A-C6C1-6B80-A5A66DF2F107}"/>
              </a:ext>
            </a:extLst>
          </p:cNvPr>
          <p:cNvPicPr>
            <a:picLocks noGrp="1" noChangeAspect="1"/>
          </p:cNvPicPr>
          <p:nvPr>
            <p:ph idx="1"/>
          </p:nvPr>
        </p:nvPicPr>
        <p:blipFill>
          <a:blip r:embed="rId2"/>
          <a:stretch>
            <a:fillRect/>
          </a:stretch>
        </p:blipFill>
        <p:spPr>
          <a:xfrm>
            <a:off x="3055671" y="1336268"/>
            <a:ext cx="2619375" cy="1743075"/>
          </a:xfrm>
          <a:prstGeom prst="rect">
            <a:avLst/>
          </a:prstGeom>
        </p:spPr>
      </p:pic>
      <p:sp>
        <p:nvSpPr>
          <p:cNvPr id="5" name="TextBox 4">
            <a:extLst>
              <a:ext uri="{FF2B5EF4-FFF2-40B4-BE49-F238E27FC236}">
                <a16:creationId xmlns:a16="http://schemas.microsoft.com/office/drawing/2014/main" id="{3B2D0AE4-7D13-74A5-4AEF-99BBDA8C957C}"/>
              </a:ext>
            </a:extLst>
          </p:cNvPr>
          <p:cNvSpPr txBox="1"/>
          <p:nvPr/>
        </p:nvSpPr>
        <p:spPr>
          <a:xfrm>
            <a:off x="214972" y="828138"/>
            <a:ext cx="2630222" cy="2369880"/>
          </a:xfrm>
          <a:prstGeom prst="rect">
            <a:avLst/>
          </a:prstGeom>
          <a:solidFill>
            <a:srgbClr val="FFF9E7"/>
          </a:solidFill>
        </p:spPr>
        <p:txBody>
          <a:bodyPr wrap="square" rtlCol="0">
            <a:spAutoFit/>
          </a:bodyPr>
          <a:lstStyle/>
          <a:p>
            <a:pPr algn="ctr"/>
            <a:r>
              <a:rPr lang="en-US" sz="2400" b="1" dirty="0">
                <a:solidFill>
                  <a:schemeClr val="accent6">
                    <a:lumMod val="50000"/>
                  </a:schemeClr>
                </a:solidFill>
              </a:rPr>
              <a:t>Cognitive Development</a:t>
            </a:r>
          </a:p>
          <a:p>
            <a:pPr algn="ctr"/>
            <a:r>
              <a:rPr lang="en-US" sz="2000" b="1" dirty="0"/>
              <a:t>Reading stimulates the brain, enhancing memory, concentration, and analytical skills</a:t>
            </a:r>
          </a:p>
        </p:txBody>
      </p:sp>
      <p:sp>
        <p:nvSpPr>
          <p:cNvPr id="6" name="TextBox 5">
            <a:extLst>
              <a:ext uri="{FF2B5EF4-FFF2-40B4-BE49-F238E27FC236}">
                <a16:creationId xmlns:a16="http://schemas.microsoft.com/office/drawing/2014/main" id="{A9D78840-E856-9F4E-CC1E-3D348DFC6DB2}"/>
              </a:ext>
            </a:extLst>
          </p:cNvPr>
          <p:cNvSpPr txBox="1"/>
          <p:nvPr/>
        </p:nvSpPr>
        <p:spPr>
          <a:xfrm>
            <a:off x="8837348" y="828138"/>
            <a:ext cx="2827867" cy="2616101"/>
          </a:xfrm>
          <a:prstGeom prst="rect">
            <a:avLst/>
          </a:prstGeom>
          <a:solidFill>
            <a:srgbClr val="FFF9E7"/>
          </a:solidFill>
        </p:spPr>
        <p:txBody>
          <a:bodyPr wrap="square" rtlCol="0">
            <a:spAutoFit/>
          </a:bodyPr>
          <a:lstStyle/>
          <a:p>
            <a:pPr algn="ctr"/>
            <a:r>
              <a:rPr lang="en-US" sz="2400" b="1" dirty="0">
                <a:solidFill>
                  <a:schemeClr val="accent6">
                    <a:lumMod val="50000"/>
                  </a:schemeClr>
                </a:solidFill>
              </a:rPr>
              <a:t>Communication</a:t>
            </a:r>
          </a:p>
          <a:p>
            <a:pPr algn="ctr"/>
            <a:r>
              <a:rPr lang="en-US" sz="2000" b="1" dirty="0"/>
              <a:t> It allows for better written and spoken communication, as reading exposes people to a variety of expressions, sentence structures, and ideas</a:t>
            </a:r>
            <a:endParaRPr lang="en-IN" sz="2000" b="1" dirty="0"/>
          </a:p>
        </p:txBody>
      </p:sp>
      <p:sp>
        <p:nvSpPr>
          <p:cNvPr id="7" name="TextBox 6">
            <a:extLst>
              <a:ext uri="{FF2B5EF4-FFF2-40B4-BE49-F238E27FC236}">
                <a16:creationId xmlns:a16="http://schemas.microsoft.com/office/drawing/2014/main" id="{77B91528-2812-244F-76FB-50708315DD9F}"/>
              </a:ext>
            </a:extLst>
          </p:cNvPr>
          <p:cNvSpPr txBox="1"/>
          <p:nvPr/>
        </p:nvSpPr>
        <p:spPr>
          <a:xfrm>
            <a:off x="132689" y="3778657"/>
            <a:ext cx="2619376" cy="2308324"/>
          </a:xfrm>
          <a:prstGeom prst="rect">
            <a:avLst/>
          </a:prstGeom>
          <a:solidFill>
            <a:srgbClr val="FFF9E7"/>
          </a:solidFill>
        </p:spPr>
        <p:txBody>
          <a:bodyPr wrap="square" rtlCol="0">
            <a:spAutoFit/>
          </a:bodyPr>
          <a:lstStyle/>
          <a:p>
            <a:pPr algn="ctr"/>
            <a:r>
              <a:rPr lang="en-US" sz="2400" b="1" dirty="0">
                <a:solidFill>
                  <a:schemeClr val="accent6">
                    <a:lumMod val="50000"/>
                  </a:schemeClr>
                </a:solidFill>
              </a:rPr>
              <a:t>Lifelong Learning</a:t>
            </a:r>
          </a:p>
          <a:p>
            <a:pPr algn="ctr"/>
            <a:r>
              <a:rPr lang="en-US" sz="2000" b="1" dirty="0"/>
              <a:t>Reading equips individuals to continuously learn, explore new subjects, and stay informed about the world</a:t>
            </a:r>
          </a:p>
        </p:txBody>
      </p:sp>
      <p:sp>
        <p:nvSpPr>
          <p:cNvPr id="8" name="TextBox 7">
            <a:extLst>
              <a:ext uri="{FF2B5EF4-FFF2-40B4-BE49-F238E27FC236}">
                <a16:creationId xmlns:a16="http://schemas.microsoft.com/office/drawing/2014/main" id="{734BDE95-9608-1B01-3D2B-D0E6FC5067DF}"/>
              </a:ext>
            </a:extLst>
          </p:cNvPr>
          <p:cNvSpPr txBox="1"/>
          <p:nvPr/>
        </p:nvSpPr>
        <p:spPr>
          <a:xfrm>
            <a:off x="8322733" y="3778657"/>
            <a:ext cx="3459098" cy="2677656"/>
          </a:xfrm>
          <a:prstGeom prst="rect">
            <a:avLst/>
          </a:prstGeom>
          <a:solidFill>
            <a:srgbClr val="FFF9E7"/>
          </a:solidFill>
        </p:spPr>
        <p:txBody>
          <a:bodyPr wrap="square" rtlCol="0">
            <a:spAutoFit/>
          </a:bodyPr>
          <a:lstStyle/>
          <a:p>
            <a:pPr algn="ctr"/>
            <a:r>
              <a:rPr lang="en-US" sz="2400" b="1" dirty="0">
                <a:solidFill>
                  <a:schemeClr val="accent6">
                    <a:lumMod val="50000"/>
                  </a:schemeClr>
                </a:solidFill>
              </a:rPr>
              <a:t>Empathy and Understanding </a:t>
            </a:r>
          </a:p>
          <a:p>
            <a:pPr algn="ctr"/>
            <a:r>
              <a:rPr lang="en-US" sz="2000" b="1" dirty="0"/>
              <a:t>Through reading, especially literature, individuals can experience diverse perspectives and cultures, enhancing empathy and global awareness</a:t>
            </a:r>
            <a:endParaRPr lang="en-IN" sz="2000" b="1" dirty="0"/>
          </a:p>
        </p:txBody>
      </p:sp>
      <p:pic>
        <p:nvPicPr>
          <p:cNvPr id="10" name="Picture 9">
            <a:extLst>
              <a:ext uri="{FF2B5EF4-FFF2-40B4-BE49-F238E27FC236}">
                <a16:creationId xmlns:a16="http://schemas.microsoft.com/office/drawing/2014/main" id="{BEF49530-12A4-7E8F-1127-7FCD4DCFFBEF}"/>
              </a:ext>
            </a:extLst>
          </p:cNvPr>
          <p:cNvPicPr>
            <a:picLocks noChangeAspect="1"/>
          </p:cNvPicPr>
          <p:nvPr/>
        </p:nvPicPr>
        <p:blipFill>
          <a:blip r:embed="rId3"/>
          <a:stretch>
            <a:fillRect/>
          </a:stretch>
        </p:blipFill>
        <p:spPr>
          <a:xfrm>
            <a:off x="6096000" y="932735"/>
            <a:ext cx="2543834" cy="2160687"/>
          </a:xfrm>
          <a:prstGeom prst="rect">
            <a:avLst/>
          </a:prstGeom>
        </p:spPr>
      </p:pic>
      <p:pic>
        <p:nvPicPr>
          <p:cNvPr id="11" name="Picture 10">
            <a:extLst>
              <a:ext uri="{FF2B5EF4-FFF2-40B4-BE49-F238E27FC236}">
                <a16:creationId xmlns:a16="http://schemas.microsoft.com/office/drawing/2014/main" id="{9A58D063-A81A-5324-EA8B-01FF75A0F219}"/>
              </a:ext>
            </a:extLst>
          </p:cNvPr>
          <p:cNvPicPr>
            <a:picLocks noChangeAspect="1"/>
          </p:cNvPicPr>
          <p:nvPr/>
        </p:nvPicPr>
        <p:blipFill>
          <a:blip r:embed="rId4"/>
          <a:stretch>
            <a:fillRect/>
          </a:stretch>
        </p:blipFill>
        <p:spPr>
          <a:xfrm>
            <a:off x="3144173" y="3513654"/>
            <a:ext cx="2442369" cy="2369880"/>
          </a:xfrm>
          <a:prstGeom prst="rect">
            <a:avLst/>
          </a:prstGeom>
        </p:spPr>
      </p:pic>
      <p:pic>
        <p:nvPicPr>
          <p:cNvPr id="12" name="Picture 11">
            <a:extLst>
              <a:ext uri="{FF2B5EF4-FFF2-40B4-BE49-F238E27FC236}">
                <a16:creationId xmlns:a16="http://schemas.microsoft.com/office/drawing/2014/main" id="{5C807C4F-FCA7-392B-BABC-665C85CA536C}"/>
              </a:ext>
            </a:extLst>
          </p:cNvPr>
          <p:cNvPicPr>
            <a:picLocks noChangeAspect="1"/>
          </p:cNvPicPr>
          <p:nvPr/>
        </p:nvPicPr>
        <p:blipFill>
          <a:blip r:embed="rId5"/>
          <a:stretch>
            <a:fillRect/>
          </a:stretch>
        </p:blipFill>
        <p:spPr>
          <a:xfrm>
            <a:off x="5930899" y="3575457"/>
            <a:ext cx="2387599" cy="2057400"/>
          </a:xfrm>
          <a:prstGeom prst="rect">
            <a:avLst/>
          </a:prstGeom>
        </p:spPr>
      </p:pic>
    </p:spTree>
    <p:extLst>
      <p:ext uri="{BB962C8B-B14F-4D97-AF65-F5344CB8AC3E}">
        <p14:creationId xmlns:p14="http://schemas.microsoft.com/office/powerpoint/2010/main" val="16011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90D3-8845-F9D8-7829-17D8C94492A7}"/>
              </a:ext>
            </a:extLst>
          </p:cNvPr>
          <p:cNvSpPr>
            <a:spLocks noGrp="1"/>
          </p:cNvSpPr>
          <p:nvPr>
            <p:ph type="title"/>
          </p:nvPr>
        </p:nvSpPr>
        <p:spPr>
          <a:xfrm>
            <a:off x="3374571" y="174171"/>
            <a:ext cx="5442857" cy="670560"/>
          </a:xfrm>
          <a:solidFill>
            <a:srgbClr val="FFFFCC"/>
          </a:solidFill>
        </p:spPr>
        <p:txBody>
          <a:bodyPr>
            <a:normAutofit fontScale="90000"/>
          </a:bodyPr>
          <a:lstStyle/>
          <a:p>
            <a:pPr algn="ctr"/>
            <a:br>
              <a:rPr lang="en-IN" b="1" dirty="0">
                <a:solidFill>
                  <a:schemeClr val="accent6">
                    <a:lumMod val="50000"/>
                  </a:schemeClr>
                </a:solidFill>
                <a:latin typeface="+mn-lt"/>
              </a:rPr>
            </a:br>
            <a:r>
              <a:rPr lang="en-IN" sz="3600" b="1" dirty="0">
                <a:latin typeface="+mn-lt"/>
              </a:rPr>
              <a:t>Key Aspects of Reading</a:t>
            </a:r>
            <a:br>
              <a:rPr lang="en-IN" dirty="0">
                <a:latin typeface="+mn-lt"/>
              </a:rPr>
            </a:br>
            <a:endParaRPr lang="en-IN" dirty="0">
              <a:latin typeface="+mn-lt"/>
            </a:endParaRPr>
          </a:p>
        </p:txBody>
      </p:sp>
      <p:graphicFrame>
        <p:nvGraphicFramePr>
          <p:cNvPr id="5" name="Content Placeholder 4">
            <a:extLst>
              <a:ext uri="{FF2B5EF4-FFF2-40B4-BE49-F238E27FC236}">
                <a16:creationId xmlns:a16="http://schemas.microsoft.com/office/drawing/2014/main" id="{6CCDA148-2143-A5A2-70A1-A3CD65C37CD4}"/>
              </a:ext>
            </a:extLst>
          </p:cNvPr>
          <p:cNvGraphicFramePr>
            <a:graphicFrameLocks noGrp="1"/>
          </p:cNvGraphicFramePr>
          <p:nvPr>
            <p:ph idx="1"/>
            <p:extLst>
              <p:ext uri="{D42A27DB-BD31-4B8C-83A1-F6EECF244321}">
                <p14:modId xmlns:p14="http://schemas.microsoft.com/office/powerpoint/2010/main" val="4097749814"/>
              </p:ext>
            </p:extLst>
          </p:nvPr>
        </p:nvGraphicFramePr>
        <p:xfrm>
          <a:off x="283028" y="783773"/>
          <a:ext cx="11332028" cy="5900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161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7CEB6-94B4-A167-96A7-4B226388F0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0EF1C9-450D-0EB6-94CA-B19C6D49B4EB}"/>
              </a:ext>
            </a:extLst>
          </p:cNvPr>
          <p:cNvSpPr>
            <a:spLocks noGrp="1"/>
          </p:cNvSpPr>
          <p:nvPr>
            <p:ph idx="1"/>
          </p:nvPr>
        </p:nvSpPr>
        <p:spPr>
          <a:xfrm>
            <a:off x="130629" y="220338"/>
            <a:ext cx="11837851" cy="6441720"/>
          </a:xfrm>
        </p:spPr>
        <p:txBody>
          <a:bodyPr>
            <a:normAutofit/>
          </a:bodyPr>
          <a:lstStyle/>
          <a:p>
            <a:pPr marL="0" indent="0" algn="ctr">
              <a:buNone/>
            </a:pPr>
            <a:r>
              <a:rPr lang="en-US" sz="3200" b="1" dirty="0">
                <a:highlight>
                  <a:srgbClr val="FFFFCC"/>
                </a:highlight>
              </a:rPr>
              <a:t>Critical Reading : Meghalaya Context</a:t>
            </a:r>
          </a:p>
          <a:p>
            <a:pPr algn="just"/>
            <a:r>
              <a:rPr lang="en-US" b="1" dirty="0"/>
              <a:t> </a:t>
            </a:r>
            <a:r>
              <a:rPr lang="en-US" sz="2400" b="1" dirty="0">
                <a:latin typeface="+mj-lt"/>
              </a:rPr>
              <a:t>The English Curriculum as envisaged by the NEP 2020 has in its purview a curriculum that would cater to the needs of the students’ varied interest</a:t>
            </a:r>
          </a:p>
          <a:p>
            <a:pPr marL="0" indent="0" algn="just">
              <a:buNone/>
            </a:pPr>
            <a:endParaRPr lang="en-US" sz="2400" b="1" dirty="0">
              <a:latin typeface="+mj-lt"/>
            </a:endParaRPr>
          </a:p>
          <a:p>
            <a:pPr marL="0" indent="0" algn="just">
              <a:buNone/>
            </a:pPr>
            <a:endParaRPr lang="en-US" sz="2400" b="1" dirty="0">
              <a:latin typeface="+mj-lt"/>
            </a:endParaRPr>
          </a:p>
          <a:p>
            <a:pPr marL="0" indent="0" algn="just">
              <a:buNone/>
            </a:pPr>
            <a:endParaRPr lang="en-US" b="1" dirty="0">
              <a:solidFill>
                <a:schemeClr val="accent6">
                  <a:lumMod val="50000"/>
                </a:schemeClr>
              </a:solidFill>
            </a:endParaRPr>
          </a:p>
          <a:p>
            <a:pPr marL="0" indent="0" algn="just">
              <a:buNone/>
            </a:pPr>
            <a:endParaRPr lang="en-US" b="1" dirty="0">
              <a:solidFill>
                <a:schemeClr val="accent6">
                  <a:lumMod val="50000"/>
                </a:schemeClr>
              </a:solidFill>
            </a:endParaRPr>
          </a:p>
          <a:p>
            <a:pPr marL="0" indent="0" algn="just">
              <a:buNone/>
            </a:pPr>
            <a:endParaRPr lang="en-US" sz="2400" dirty="0">
              <a:solidFill>
                <a:schemeClr val="accent6">
                  <a:lumMod val="50000"/>
                </a:schemeClr>
              </a:solidFill>
            </a:endParaRPr>
          </a:p>
          <a:p>
            <a:pPr marL="0" indent="0">
              <a:buNone/>
            </a:pPr>
            <a:endParaRPr lang="en-US" sz="2400" dirty="0"/>
          </a:p>
          <a:p>
            <a:pPr marL="0" indent="0">
              <a:buNone/>
            </a:pPr>
            <a:endParaRPr lang="en-US" sz="2400" dirty="0"/>
          </a:p>
          <a:p>
            <a:pPr marL="0" indent="0">
              <a:buNone/>
            </a:pPr>
            <a:endParaRPr lang="en-US" sz="2400" dirty="0"/>
          </a:p>
          <a:p>
            <a:r>
              <a:rPr lang="en-US" sz="2400" b="1" dirty="0"/>
              <a:t>Our focus </a:t>
            </a:r>
            <a:r>
              <a:rPr lang="en-US" sz="2400" dirty="0"/>
              <a:t>: Understanding critical reading to suit the interest of students at the 			           undergraduate level (3</a:t>
            </a:r>
            <a:r>
              <a:rPr lang="en-US" sz="2400" baseline="30000" dirty="0"/>
              <a:t>rd</a:t>
            </a:r>
            <a:r>
              <a:rPr lang="en-US" sz="2400" dirty="0"/>
              <a:t> Semester, AEC, FYUG)</a:t>
            </a:r>
          </a:p>
          <a:p>
            <a:pPr marL="0" indent="0">
              <a:buNone/>
            </a:pPr>
            <a:endParaRPr lang="en-US" sz="2400" dirty="0"/>
          </a:p>
          <a:p>
            <a:pPr marL="0" indent="0">
              <a:buNone/>
            </a:pPr>
            <a:endParaRPr lang="en-US" sz="2400" dirty="0"/>
          </a:p>
        </p:txBody>
      </p:sp>
      <p:sp>
        <p:nvSpPr>
          <p:cNvPr id="4" name="TextBox 3">
            <a:extLst>
              <a:ext uri="{FF2B5EF4-FFF2-40B4-BE49-F238E27FC236}">
                <a16:creationId xmlns:a16="http://schemas.microsoft.com/office/drawing/2014/main" id="{20869D3B-31CF-A533-01D6-33782D80DE22}"/>
              </a:ext>
            </a:extLst>
          </p:cNvPr>
          <p:cNvSpPr txBox="1"/>
          <p:nvPr/>
        </p:nvSpPr>
        <p:spPr>
          <a:xfrm>
            <a:off x="724827" y="1972169"/>
            <a:ext cx="2735219" cy="2893100"/>
          </a:xfrm>
          <a:prstGeom prst="rect">
            <a:avLst/>
          </a:prstGeom>
          <a:solidFill>
            <a:schemeClr val="accent6">
              <a:lumMod val="40000"/>
              <a:lumOff val="60000"/>
            </a:schemeClr>
          </a:solidFill>
        </p:spPr>
        <p:txBody>
          <a:bodyPr wrap="square">
            <a:spAutoFit/>
          </a:bodyPr>
          <a:lstStyle/>
          <a:p>
            <a:pPr algn="ctr"/>
            <a:r>
              <a:rPr lang="en-US" sz="2600" dirty="0"/>
              <a:t>Major and Minor in English along with</a:t>
            </a:r>
          </a:p>
          <a:p>
            <a:pPr algn="ctr"/>
            <a:r>
              <a:rPr lang="en-US" sz="2600" dirty="0"/>
              <a:t>genres of English within the SEC, AEC and MDC courses</a:t>
            </a:r>
          </a:p>
        </p:txBody>
      </p:sp>
      <p:sp>
        <p:nvSpPr>
          <p:cNvPr id="5" name="TextBox 4">
            <a:extLst>
              <a:ext uri="{FF2B5EF4-FFF2-40B4-BE49-F238E27FC236}">
                <a16:creationId xmlns:a16="http://schemas.microsoft.com/office/drawing/2014/main" id="{4584A356-50AF-486B-0CF3-E52BF1EDDEBE}"/>
              </a:ext>
            </a:extLst>
          </p:cNvPr>
          <p:cNvSpPr txBox="1"/>
          <p:nvPr/>
        </p:nvSpPr>
        <p:spPr>
          <a:xfrm>
            <a:off x="4399282" y="2378448"/>
            <a:ext cx="2735218" cy="2492990"/>
          </a:xfrm>
          <a:prstGeom prst="rect">
            <a:avLst/>
          </a:prstGeom>
          <a:solidFill>
            <a:schemeClr val="accent6">
              <a:lumMod val="40000"/>
              <a:lumOff val="60000"/>
            </a:schemeClr>
          </a:solidFill>
        </p:spPr>
        <p:txBody>
          <a:bodyPr wrap="square" rtlCol="0">
            <a:spAutoFit/>
          </a:bodyPr>
          <a:lstStyle/>
          <a:p>
            <a:pPr algn="ctr"/>
            <a:r>
              <a:rPr lang="en-US" sz="2600" dirty="0"/>
              <a:t>Exposure for students to the plethora of genres that lay within the folds of learning English</a:t>
            </a:r>
          </a:p>
        </p:txBody>
      </p:sp>
      <p:sp>
        <p:nvSpPr>
          <p:cNvPr id="6" name="TextBox 5">
            <a:extLst>
              <a:ext uri="{FF2B5EF4-FFF2-40B4-BE49-F238E27FC236}">
                <a16:creationId xmlns:a16="http://schemas.microsoft.com/office/drawing/2014/main" id="{9CBDF2C0-F013-AFF7-EB72-F730CABDF089}"/>
              </a:ext>
            </a:extLst>
          </p:cNvPr>
          <p:cNvSpPr txBox="1"/>
          <p:nvPr/>
        </p:nvSpPr>
        <p:spPr>
          <a:xfrm>
            <a:off x="7913914" y="3004457"/>
            <a:ext cx="816429" cy="620486"/>
          </a:xfrm>
          <a:prstGeom prst="rect">
            <a:avLst/>
          </a:prstGeom>
          <a:noFill/>
        </p:spPr>
        <p:txBody>
          <a:bodyPr wrap="square" rtlCol="0">
            <a:spAutoFit/>
          </a:bodyPr>
          <a:lstStyle/>
          <a:p>
            <a:endParaRPr lang="en-IN" dirty="0"/>
          </a:p>
        </p:txBody>
      </p:sp>
      <p:sp>
        <p:nvSpPr>
          <p:cNvPr id="9" name="TextBox 8">
            <a:extLst>
              <a:ext uri="{FF2B5EF4-FFF2-40B4-BE49-F238E27FC236}">
                <a16:creationId xmlns:a16="http://schemas.microsoft.com/office/drawing/2014/main" id="{FFE218F4-9130-1E72-F776-F1B655743803}"/>
              </a:ext>
            </a:extLst>
          </p:cNvPr>
          <p:cNvSpPr txBox="1"/>
          <p:nvPr/>
        </p:nvSpPr>
        <p:spPr>
          <a:xfrm>
            <a:off x="8078739" y="2772388"/>
            <a:ext cx="2564874" cy="2092881"/>
          </a:xfrm>
          <a:prstGeom prst="rect">
            <a:avLst/>
          </a:prstGeom>
          <a:solidFill>
            <a:schemeClr val="accent6">
              <a:lumMod val="40000"/>
              <a:lumOff val="60000"/>
            </a:schemeClr>
          </a:solidFill>
        </p:spPr>
        <p:txBody>
          <a:bodyPr wrap="square" rtlCol="0">
            <a:spAutoFit/>
          </a:bodyPr>
          <a:lstStyle/>
          <a:p>
            <a:pPr algn="ctr"/>
            <a:r>
              <a:rPr lang="en-US" sz="2600" dirty="0"/>
              <a:t>Reading has emerged as a skill that forms the basis for sound learning</a:t>
            </a:r>
          </a:p>
        </p:txBody>
      </p:sp>
    </p:spTree>
    <p:extLst>
      <p:ext uri="{BB962C8B-B14F-4D97-AF65-F5344CB8AC3E}">
        <p14:creationId xmlns:p14="http://schemas.microsoft.com/office/powerpoint/2010/main" val="1516569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4F4BE-656B-6CE9-D8F7-A1E4C1AD49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C34612-D4EA-AD88-9B3E-86143420DE0D}"/>
              </a:ext>
            </a:extLst>
          </p:cNvPr>
          <p:cNvSpPr>
            <a:spLocks noGrp="1"/>
          </p:cNvSpPr>
          <p:nvPr>
            <p:ph idx="1"/>
          </p:nvPr>
        </p:nvSpPr>
        <p:spPr>
          <a:xfrm>
            <a:off x="74988" y="101638"/>
            <a:ext cx="12085565" cy="6654724"/>
          </a:xfrm>
        </p:spPr>
        <p:txBody>
          <a:bodyPr>
            <a:normAutofit/>
          </a:bodyPr>
          <a:lstStyle/>
          <a:p>
            <a:pPr marL="0" indent="0">
              <a:buNone/>
            </a:pPr>
            <a:endParaRPr lang="en-US" dirty="0">
              <a:solidFill>
                <a:schemeClr val="accent2">
                  <a:lumMod val="50000"/>
                </a:schemeClr>
              </a:solidFill>
            </a:endParaRPr>
          </a:p>
          <a:p>
            <a:pPr marL="0" indent="0">
              <a:buNone/>
            </a:pPr>
            <a:endParaRPr lang="en-US" dirty="0"/>
          </a:p>
        </p:txBody>
      </p:sp>
      <p:sp>
        <p:nvSpPr>
          <p:cNvPr id="4" name="TextBox 3">
            <a:extLst>
              <a:ext uri="{FF2B5EF4-FFF2-40B4-BE49-F238E27FC236}">
                <a16:creationId xmlns:a16="http://schemas.microsoft.com/office/drawing/2014/main" id="{835942DA-C2EE-EB05-7526-D5B33552939C}"/>
              </a:ext>
            </a:extLst>
          </p:cNvPr>
          <p:cNvSpPr txBox="1"/>
          <p:nvPr/>
        </p:nvSpPr>
        <p:spPr>
          <a:xfrm>
            <a:off x="1355151" y="150132"/>
            <a:ext cx="8898466" cy="954107"/>
          </a:xfrm>
          <a:prstGeom prst="rect">
            <a:avLst/>
          </a:prstGeom>
          <a:solidFill>
            <a:srgbClr val="FFFFCC"/>
          </a:solidFill>
        </p:spPr>
        <p:txBody>
          <a:bodyPr wrap="square">
            <a:spAutoFit/>
          </a:bodyPr>
          <a:lstStyle/>
          <a:p>
            <a:pPr algn="ctr"/>
            <a:r>
              <a:rPr lang="en-US" sz="2800" b="1" dirty="0"/>
              <a:t>Aspects of Critical Reading for Students at the Undergraduate Level in Meghalaya</a:t>
            </a:r>
          </a:p>
        </p:txBody>
      </p:sp>
      <p:sp>
        <p:nvSpPr>
          <p:cNvPr id="6" name="TextBox 5">
            <a:extLst>
              <a:ext uri="{FF2B5EF4-FFF2-40B4-BE49-F238E27FC236}">
                <a16:creationId xmlns:a16="http://schemas.microsoft.com/office/drawing/2014/main" id="{BB6AE3BD-DC5A-EADB-6C0E-5A313F4A9910}"/>
              </a:ext>
            </a:extLst>
          </p:cNvPr>
          <p:cNvSpPr txBox="1"/>
          <p:nvPr/>
        </p:nvSpPr>
        <p:spPr>
          <a:xfrm>
            <a:off x="506788" y="1277198"/>
            <a:ext cx="6096000" cy="892552"/>
          </a:xfrm>
          <a:prstGeom prst="rect">
            <a:avLst/>
          </a:prstGeom>
          <a:solidFill>
            <a:schemeClr val="accent6">
              <a:lumMod val="40000"/>
              <a:lumOff val="60000"/>
            </a:schemeClr>
          </a:solidFill>
        </p:spPr>
        <p:txBody>
          <a:bodyPr wrap="square">
            <a:spAutoFit/>
          </a:bodyPr>
          <a:lstStyle/>
          <a:p>
            <a:pPr algn="ctr"/>
            <a:r>
              <a:rPr lang="en-US" sz="2600" dirty="0"/>
              <a:t>1. Readers create meaning from every text through close reading</a:t>
            </a:r>
          </a:p>
        </p:txBody>
      </p:sp>
      <p:sp>
        <p:nvSpPr>
          <p:cNvPr id="8" name="TextBox 7">
            <a:extLst>
              <a:ext uri="{FF2B5EF4-FFF2-40B4-BE49-F238E27FC236}">
                <a16:creationId xmlns:a16="http://schemas.microsoft.com/office/drawing/2014/main" id="{5BA78230-0244-2996-E0D8-8F8199A66CC4}"/>
              </a:ext>
            </a:extLst>
          </p:cNvPr>
          <p:cNvSpPr txBox="1"/>
          <p:nvPr/>
        </p:nvSpPr>
        <p:spPr>
          <a:xfrm>
            <a:off x="5167086" y="2279799"/>
            <a:ext cx="6671734" cy="1292662"/>
          </a:xfrm>
          <a:prstGeom prst="rect">
            <a:avLst/>
          </a:prstGeom>
          <a:solidFill>
            <a:schemeClr val="accent6">
              <a:lumMod val="20000"/>
              <a:lumOff val="80000"/>
            </a:schemeClr>
          </a:solidFill>
        </p:spPr>
        <p:txBody>
          <a:bodyPr wrap="square">
            <a:spAutoFit/>
          </a:bodyPr>
          <a:lstStyle/>
          <a:p>
            <a:pPr algn="ctr"/>
            <a:r>
              <a:rPr lang="en-US" sz="2600" dirty="0"/>
              <a:t>2</a:t>
            </a:r>
            <a:r>
              <a:rPr lang="en-US" dirty="0"/>
              <a:t>. </a:t>
            </a:r>
            <a:r>
              <a:rPr lang="en-US" sz="2600" dirty="0"/>
              <a:t>Critical readers interact with the texts they read by questioning them, responding to them and expanding them, usually through writing</a:t>
            </a:r>
          </a:p>
        </p:txBody>
      </p:sp>
      <p:sp>
        <p:nvSpPr>
          <p:cNvPr id="12" name="TextBox 11">
            <a:extLst>
              <a:ext uri="{FF2B5EF4-FFF2-40B4-BE49-F238E27FC236}">
                <a16:creationId xmlns:a16="http://schemas.microsoft.com/office/drawing/2014/main" id="{A9D243DA-6627-CC15-7CBE-F9F4D6C41384}"/>
              </a:ext>
            </a:extLst>
          </p:cNvPr>
          <p:cNvSpPr txBox="1"/>
          <p:nvPr/>
        </p:nvSpPr>
        <p:spPr>
          <a:xfrm>
            <a:off x="506788" y="3669615"/>
            <a:ext cx="8187267" cy="1692771"/>
          </a:xfrm>
          <a:prstGeom prst="rect">
            <a:avLst/>
          </a:prstGeom>
          <a:solidFill>
            <a:schemeClr val="accent6">
              <a:lumMod val="20000"/>
              <a:lumOff val="80000"/>
            </a:schemeClr>
          </a:solidFill>
        </p:spPr>
        <p:txBody>
          <a:bodyPr wrap="square">
            <a:spAutoFit/>
          </a:bodyPr>
          <a:lstStyle/>
          <a:p>
            <a:pPr algn="ctr"/>
            <a:r>
              <a:rPr lang="en-US" sz="2600" dirty="0"/>
              <a:t>3. To create meaning, critical readers use a variety of approaches, strategies, and techniques which also include the application of their personal experiences and existing knowledge to the reading process</a:t>
            </a:r>
          </a:p>
        </p:txBody>
      </p:sp>
      <p:sp>
        <p:nvSpPr>
          <p:cNvPr id="14" name="TextBox 13">
            <a:extLst>
              <a:ext uri="{FF2B5EF4-FFF2-40B4-BE49-F238E27FC236}">
                <a16:creationId xmlns:a16="http://schemas.microsoft.com/office/drawing/2014/main" id="{E9E0DAA4-D6EE-C353-0930-2F86102A501C}"/>
              </a:ext>
            </a:extLst>
          </p:cNvPr>
          <p:cNvSpPr txBox="1"/>
          <p:nvPr/>
        </p:nvSpPr>
        <p:spPr>
          <a:xfrm>
            <a:off x="5742820" y="5436604"/>
            <a:ext cx="6096000" cy="1292662"/>
          </a:xfrm>
          <a:prstGeom prst="rect">
            <a:avLst/>
          </a:prstGeom>
          <a:solidFill>
            <a:schemeClr val="accent6">
              <a:lumMod val="40000"/>
              <a:lumOff val="60000"/>
            </a:schemeClr>
          </a:solidFill>
        </p:spPr>
        <p:txBody>
          <a:bodyPr wrap="square">
            <a:spAutoFit/>
          </a:bodyPr>
          <a:lstStyle/>
          <a:p>
            <a:pPr algn="ctr"/>
            <a:r>
              <a:rPr lang="en-US" sz="2600" dirty="0"/>
              <a:t>4. Critical readers actively refer to other texts, related to the topic of their investigation</a:t>
            </a:r>
          </a:p>
        </p:txBody>
      </p:sp>
    </p:spTree>
    <p:extLst>
      <p:ext uri="{BB962C8B-B14F-4D97-AF65-F5344CB8AC3E}">
        <p14:creationId xmlns:p14="http://schemas.microsoft.com/office/powerpoint/2010/main" val="180932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C1325-42EE-B736-36C9-25F961703C3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ADDA1-75A1-D870-0E30-9389CCCEFBB2}"/>
              </a:ext>
            </a:extLst>
          </p:cNvPr>
          <p:cNvSpPr>
            <a:spLocks noGrp="1"/>
          </p:cNvSpPr>
          <p:nvPr>
            <p:ph idx="1"/>
          </p:nvPr>
        </p:nvSpPr>
        <p:spPr>
          <a:xfrm>
            <a:off x="468085" y="832365"/>
            <a:ext cx="11299371" cy="5829692"/>
          </a:xfrm>
          <a:solidFill>
            <a:schemeClr val="accent6">
              <a:lumMod val="20000"/>
              <a:lumOff val="80000"/>
            </a:schemeClr>
          </a:solidFill>
        </p:spPr>
        <p:txBody>
          <a:bodyPr>
            <a:normAutofit/>
          </a:bodyPr>
          <a:lstStyle/>
          <a:p>
            <a:pPr marL="0" indent="0">
              <a:buNone/>
            </a:pPr>
            <a:endParaRPr lang="en-US" dirty="0">
              <a:solidFill>
                <a:schemeClr val="accent2">
                  <a:lumMod val="50000"/>
                </a:schemeClr>
              </a:solidFill>
            </a:endParaRPr>
          </a:p>
          <a:p>
            <a:pPr marL="0" indent="0">
              <a:buNone/>
            </a:pPr>
            <a:endParaRPr lang="en-US" dirty="0"/>
          </a:p>
        </p:txBody>
      </p:sp>
      <p:sp>
        <p:nvSpPr>
          <p:cNvPr id="6" name="TextBox 5">
            <a:extLst>
              <a:ext uri="{FF2B5EF4-FFF2-40B4-BE49-F238E27FC236}">
                <a16:creationId xmlns:a16="http://schemas.microsoft.com/office/drawing/2014/main" id="{69B9490A-DB5D-C9D7-C090-572259873DF9}"/>
              </a:ext>
            </a:extLst>
          </p:cNvPr>
          <p:cNvSpPr txBox="1"/>
          <p:nvPr/>
        </p:nvSpPr>
        <p:spPr>
          <a:xfrm>
            <a:off x="1193345" y="175864"/>
            <a:ext cx="9821788" cy="523220"/>
          </a:xfrm>
          <a:prstGeom prst="rect">
            <a:avLst/>
          </a:prstGeom>
          <a:solidFill>
            <a:srgbClr val="FFFFCC"/>
          </a:solidFill>
        </p:spPr>
        <p:txBody>
          <a:bodyPr wrap="square">
            <a:spAutoFit/>
          </a:bodyPr>
          <a:lstStyle/>
          <a:p>
            <a:r>
              <a:rPr lang="en-US" sz="2800" b="1" dirty="0"/>
              <a:t>1. Readers create meaning from every text through close reading</a:t>
            </a:r>
          </a:p>
        </p:txBody>
      </p:sp>
      <p:sp>
        <p:nvSpPr>
          <p:cNvPr id="12" name="TextBox 11">
            <a:extLst>
              <a:ext uri="{FF2B5EF4-FFF2-40B4-BE49-F238E27FC236}">
                <a16:creationId xmlns:a16="http://schemas.microsoft.com/office/drawing/2014/main" id="{C1528654-A162-D87F-C7B6-E1F8E698D7E7}"/>
              </a:ext>
            </a:extLst>
          </p:cNvPr>
          <p:cNvSpPr txBox="1"/>
          <p:nvPr/>
        </p:nvSpPr>
        <p:spPr>
          <a:xfrm>
            <a:off x="166613" y="832365"/>
            <a:ext cx="10679187" cy="461665"/>
          </a:xfrm>
          <a:prstGeom prst="rect">
            <a:avLst/>
          </a:prstGeom>
          <a:noFill/>
        </p:spPr>
        <p:txBody>
          <a:bodyPr wrap="square">
            <a:spAutoFit/>
          </a:bodyPr>
          <a:lstStyle/>
          <a:p>
            <a:pPr marL="285750" indent="-285750" algn="just">
              <a:buFont typeface="Arial" panose="020B0604020202020204" pitchFamily="34" charset="0"/>
              <a:buChar char="•"/>
            </a:pPr>
            <a:r>
              <a:rPr lang="en-US" sz="2400" dirty="0"/>
              <a:t>Reading is not supposed to be a passive skill</a:t>
            </a:r>
            <a:endParaRPr lang="en-IN" sz="2400" dirty="0"/>
          </a:p>
        </p:txBody>
      </p:sp>
      <p:sp>
        <p:nvSpPr>
          <p:cNvPr id="14" name="TextBox 13">
            <a:extLst>
              <a:ext uri="{FF2B5EF4-FFF2-40B4-BE49-F238E27FC236}">
                <a16:creationId xmlns:a16="http://schemas.microsoft.com/office/drawing/2014/main" id="{B4486194-FE3B-7EFB-3043-A54811CE7F21}"/>
              </a:ext>
            </a:extLst>
          </p:cNvPr>
          <p:cNvSpPr txBox="1"/>
          <p:nvPr/>
        </p:nvSpPr>
        <p:spPr>
          <a:xfrm>
            <a:off x="166612" y="1315944"/>
            <a:ext cx="9449710" cy="461665"/>
          </a:xfrm>
          <a:prstGeom prst="rect">
            <a:avLst/>
          </a:prstGeom>
          <a:noFill/>
        </p:spPr>
        <p:txBody>
          <a:bodyPr wrap="square">
            <a:spAutoFit/>
          </a:bodyPr>
          <a:lstStyle/>
          <a:p>
            <a:pPr marL="285750" indent="-285750">
              <a:buFont typeface="Arial" panose="020B0604020202020204" pitchFamily="34" charset="0"/>
              <a:buChar char="•"/>
            </a:pPr>
            <a:r>
              <a:rPr lang="en-US" sz="2400" dirty="0"/>
              <a:t>When we read, we ‘consume’ texts, when we write, we ‘produce texts’</a:t>
            </a:r>
          </a:p>
        </p:txBody>
      </p:sp>
      <p:sp>
        <p:nvSpPr>
          <p:cNvPr id="16" name="TextBox 15">
            <a:extLst>
              <a:ext uri="{FF2B5EF4-FFF2-40B4-BE49-F238E27FC236}">
                <a16:creationId xmlns:a16="http://schemas.microsoft.com/office/drawing/2014/main" id="{98372293-2E9B-37F0-03CB-1598F3F1F766}"/>
              </a:ext>
            </a:extLst>
          </p:cNvPr>
          <p:cNvSpPr txBox="1"/>
          <p:nvPr/>
        </p:nvSpPr>
        <p:spPr>
          <a:xfrm>
            <a:off x="166612" y="1818105"/>
            <a:ext cx="11669787" cy="830997"/>
          </a:xfrm>
          <a:prstGeom prst="rect">
            <a:avLst/>
          </a:prstGeom>
          <a:noFill/>
        </p:spPr>
        <p:txBody>
          <a:bodyPr wrap="square">
            <a:spAutoFit/>
          </a:bodyPr>
          <a:lstStyle/>
          <a:p>
            <a:pPr marL="285750" indent="-285750">
              <a:buFont typeface="Arial" panose="020B0604020202020204" pitchFamily="34" charset="0"/>
              <a:buChar char="•"/>
            </a:pPr>
            <a:r>
              <a:rPr lang="en-US" sz="2400" dirty="0"/>
              <a:t>When we produce texts, reading becomes an active and energetic process of making new meaning and new knowledge </a:t>
            </a:r>
            <a:endParaRPr lang="en-IN" sz="2400" dirty="0"/>
          </a:p>
        </p:txBody>
      </p:sp>
      <p:sp>
        <p:nvSpPr>
          <p:cNvPr id="18" name="TextBox 17">
            <a:extLst>
              <a:ext uri="{FF2B5EF4-FFF2-40B4-BE49-F238E27FC236}">
                <a16:creationId xmlns:a16="http://schemas.microsoft.com/office/drawing/2014/main" id="{1EFD2103-8256-69D9-0EBC-8C8CE2507325}"/>
              </a:ext>
            </a:extLst>
          </p:cNvPr>
          <p:cNvSpPr txBox="1"/>
          <p:nvPr/>
        </p:nvSpPr>
        <p:spPr>
          <a:xfrm>
            <a:off x="-126090" y="2640718"/>
            <a:ext cx="11850005" cy="830997"/>
          </a:xfrm>
          <a:prstGeom prst="rect">
            <a:avLst/>
          </a:prstGeom>
          <a:noFill/>
        </p:spPr>
        <p:txBody>
          <a:bodyPr wrap="square">
            <a:spAutoFit/>
          </a:bodyPr>
          <a:lstStyle/>
          <a:p>
            <a:pPr marL="628650" indent="-342900">
              <a:buFont typeface="Arial" panose="020B0604020202020204" pitchFamily="34" charset="0"/>
              <a:buChar char="•"/>
            </a:pPr>
            <a:r>
              <a:rPr lang="en-US" sz="2400" dirty="0"/>
              <a:t>Critical readers interact with the texts they read through carefully listening, writing, conversing and questioning – working hard in order to create such meaning . </a:t>
            </a:r>
          </a:p>
        </p:txBody>
      </p:sp>
      <p:sp>
        <p:nvSpPr>
          <p:cNvPr id="20" name="TextBox 19">
            <a:extLst>
              <a:ext uri="{FF2B5EF4-FFF2-40B4-BE49-F238E27FC236}">
                <a16:creationId xmlns:a16="http://schemas.microsoft.com/office/drawing/2014/main" id="{7FFB8197-403C-A2D8-6302-4C3C8E94003C}"/>
              </a:ext>
            </a:extLst>
          </p:cNvPr>
          <p:cNvSpPr txBox="1"/>
          <p:nvPr/>
        </p:nvSpPr>
        <p:spPr>
          <a:xfrm>
            <a:off x="166612" y="4343208"/>
            <a:ext cx="6096000" cy="461665"/>
          </a:xfrm>
          <a:prstGeom prst="rect">
            <a:avLst/>
          </a:prstGeom>
          <a:noFill/>
        </p:spPr>
        <p:txBody>
          <a:bodyPr wrap="square">
            <a:spAutoFit/>
          </a:bodyPr>
          <a:lstStyle/>
          <a:p>
            <a:pPr marL="285750" indent="-285750">
              <a:buFont typeface="Arial" panose="020B0604020202020204" pitchFamily="34" charset="0"/>
              <a:buChar char="•"/>
            </a:pPr>
            <a:r>
              <a:rPr lang="en-US" sz="2400" dirty="0"/>
              <a:t>Every one reads – in one way or another </a:t>
            </a:r>
            <a:endParaRPr lang="en-IN" sz="2400" dirty="0"/>
          </a:p>
        </p:txBody>
      </p:sp>
      <p:sp>
        <p:nvSpPr>
          <p:cNvPr id="22" name="TextBox 21">
            <a:extLst>
              <a:ext uri="{FF2B5EF4-FFF2-40B4-BE49-F238E27FC236}">
                <a16:creationId xmlns:a16="http://schemas.microsoft.com/office/drawing/2014/main" id="{A98E4F1E-E32D-BBFE-8B6D-A075DD3A8CE3}"/>
              </a:ext>
            </a:extLst>
          </p:cNvPr>
          <p:cNvSpPr txBox="1"/>
          <p:nvPr/>
        </p:nvSpPr>
        <p:spPr>
          <a:xfrm>
            <a:off x="166612" y="4462663"/>
            <a:ext cx="11152717" cy="1200329"/>
          </a:xfrm>
          <a:prstGeom prst="rect">
            <a:avLst/>
          </a:prstGeom>
          <a:noFill/>
        </p:spPr>
        <p:txBody>
          <a:bodyPr wrap="square">
            <a:spAutoFit/>
          </a:bodyPr>
          <a:lstStyle/>
          <a:p>
            <a:endParaRPr lang="en-US" sz="2400" dirty="0"/>
          </a:p>
          <a:p>
            <a:pPr marL="285750" indent="-285750">
              <a:buFont typeface="Arial" panose="020B0604020202020204" pitchFamily="34" charset="0"/>
              <a:buChar char="•"/>
            </a:pPr>
            <a:r>
              <a:rPr lang="en-US" sz="2400" dirty="0"/>
              <a:t>Good writing is usually based or influenced by ideas, theories and stories that come from reading </a:t>
            </a:r>
          </a:p>
        </p:txBody>
      </p:sp>
      <p:sp>
        <p:nvSpPr>
          <p:cNvPr id="24" name="TextBox 23">
            <a:extLst>
              <a:ext uri="{FF2B5EF4-FFF2-40B4-BE49-F238E27FC236}">
                <a16:creationId xmlns:a16="http://schemas.microsoft.com/office/drawing/2014/main" id="{9E3B3EEC-0EBB-7090-1BB6-63A2F76536EF}"/>
              </a:ext>
            </a:extLst>
          </p:cNvPr>
          <p:cNvSpPr txBox="1"/>
          <p:nvPr/>
        </p:nvSpPr>
        <p:spPr>
          <a:xfrm>
            <a:off x="166612" y="5662992"/>
            <a:ext cx="7058780" cy="461665"/>
          </a:xfrm>
          <a:prstGeom prst="rect">
            <a:avLst/>
          </a:prstGeom>
          <a:noFill/>
        </p:spPr>
        <p:txBody>
          <a:bodyPr wrap="square">
            <a:spAutoFit/>
          </a:bodyPr>
          <a:lstStyle/>
          <a:p>
            <a:pPr marL="285750" indent="-285750">
              <a:buFont typeface="Arial" panose="020B0604020202020204" pitchFamily="34" charset="0"/>
              <a:buChar char="•"/>
            </a:pPr>
            <a:r>
              <a:rPr lang="en-US" sz="2400" dirty="0"/>
              <a:t>Writers who do not read have little to say to others </a:t>
            </a:r>
          </a:p>
        </p:txBody>
      </p:sp>
      <p:sp>
        <p:nvSpPr>
          <p:cNvPr id="26" name="TextBox 25">
            <a:extLst>
              <a:ext uri="{FF2B5EF4-FFF2-40B4-BE49-F238E27FC236}">
                <a16:creationId xmlns:a16="http://schemas.microsoft.com/office/drawing/2014/main" id="{F428BE47-BABA-9088-E8BD-33161A51189D}"/>
              </a:ext>
            </a:extLst>
          </p:cNvPr>
          <p:cNvSpPr txBox="1"/>
          <p:nvPr/>
        </p:nvSpPr>
        <p:spPr>
          <a:xfrm>
            <a:off x="166612" y="3512211"/>
            <a:ext cx="10642600" cy="830997"/>
          </a:xfrm>
          <a:prstGeom prst="rect">
            <a:avLst/>
          </a:prstGeom>
          <a:noFill/>
        </p:spPr>
        <p:txBody>
          <a:bodyPr wrap="square">
            <a:spAutoFit/>
          </a:bodyPr>
          <a:lstStyle/>
          <a:p>
            <a:pPr marL="285750" indent="-285750">
              <a:buFont typeface="Arial" panose="020B0604020202020204" pitchFamily="34" charset="0"/>
              <a:buChar char="•"/>
            </a:pPr>
            <a:r>
              <a:rPr lang="en-US" sz="2400" dirty="0"/>
              <a:t>Critical reading allows readers to create new ideas from what is read to become independent and creative learners</a:t>
            </a:r>
            <a:endParaRPr lang="en-IN" sz="2400" dirty="0"/>
          </a:p>
        </p:txBody>
      </p:sp>
    </p:spTree>
    <p:extLst>
      <p:ext uri="{BB962C8B-B14F-4D97-AF65-F5344CB8AC3E}">
        <p14:creationId xmlns:p14="http://schemas.microsoft.com/office/powerpoint/2010/main" val="2204556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EB4D94-FF87-DF83-828B-AC7BA1B75E73}"/>
              </a:ext>
            </a:extLst>
          </p:cNvPr>
          <p:cNvSpPr>
            <a:spLocks noGrp="1"/>
          </p:cNvSpPr>
          <p:nvPr>
            <p:ph idx="1"/>
          </p:nvPr>
        </p:nvSpPr>
        <p:spPr>
          <a:xfrm>
            <a:off x="468085" y="601133"/>
            <a:ext cx="11299371" cy="6060924"/>
          </a:xfrm>
          <a:solidFill>
            <a:schemeClr val="accent6">
              <a:lumMod val="20000"/>
              <a:lumOff val="80000"/>
            </a:schemeClr>
          </a:solidFill>
        </p:spPr>
        <p:txBody>
          <a:bodyPr>
            <a:normAutofit/>
          </a:bodyPr>
          <a:lstStyle/>
          <a:p>
            <a:pPr algn="just"/>
            <a:r>
              <a:rPr lang="en-US" sz="2500" dirty="0"/>
              <a:t>Critical reading is a collaboration between the reader and the writer – allowing for the construction of meaning of every text that is read</a:t>
            </a:r>
          </a:p>
          <a:p>
            <a:pPr marL="0" indent="0" algn="just">
              <a:buNone/>
            </a:pPr>
            <a:endParaRPr lang="en-US" sz="2500" dirty="0"/>
          </a:p>
          <a:p>
            <a:pPr algn="just"/>
            <a:r>
              <a:rPr lang="en-US" sz="2500" dirty="0"/>
              <a:t>Critical readers do not read alone and in silence – meaning they take notes and write about what  they read. They also discuss the texts with others and compare ideas and interpretations</a:t>
            </a:r>
          </a:p>
          <a:p>
            <a:pPr marL="0" indent="0" algn="just">
              <a:buNone/>
            </a:pPr>
            <a:endParaRPr lang="en-US" sz="2500" dirty="0"/>
          </a:p>
          <a:p>
            <a:pPr algn="just"/>
            <a:r>
              <a:rPr lang="en-US" sz="2500" dirty="0"/>
              <a:t>Reading for information and trying to extract the main points OR reading in silence without exchanging ideas with others does not mean that one is talking back to the text and questioning it nor extending one’s knowledge</a:t>
            </a:r>
          </a:p>
          <a:p>
            <a:pPr marL="0" indent="0" algn="just">
              <a:buNone/>
            </a:pPr>
            <a:endParaRPr lang="en-US" sz="2500" dirty="0"/>
          </a:p>
          <a:p>
            <a:pPr algn="just"/>
            <a:r>
              <a:rPr lang="en-US" sz="2500" dirty="0"/>
              <a:t>Critical readers are not made overnight (takes a lot of practice and patience)</a:t>
            </a:r>
          </a:p>
          <a:p>
            <a:endParaRPr lang="en-US" sz="2400" dirty="0"/>
          </a:p>
        </p:txBody>
      </p:sp>
    </p:spTree>
    <p:extLst>
      <p:ext uri="{BB962C8B-B14F-4D97-AF65-F5344CB8AC3E}">
        <p14:creationId xmlns:p14="http://schemas.microsoft.com/office/powerpoint/2010/main" val="82600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31C1-9AAD-F064-16AC-D1CBC8146B5C}"/>
              </a:ext>
            </a:extLst>
          </p:cNvPr>
          <p:cNvSpPr>
            <a:spLocks noGrp="1"/>
          </p:cNvSpPr>
          <p:nvPr>
            <p:ph type="title"/>
          </p:nvPr>
        </p:nvSpPr>
        <p:spPr>
          <a:xfrm>
            <a:off x="457199" y="118533"/>
            <a:ext cx="10896600" cy="846667"/>
          </a:xfrm>
          <a:solidFill>
            <a:srgbClr val="FFFFCC"/>
          </a:solidFill>
        </p:spPr>
        <p:txBody>
          <a:bodyPr>
            <a:normAutofit fontScale="90000"/>
          </a:bodyPr>
          <a:lstStyle/>
          <a:p>
            <a:pPr algn="ctr"/>
            <a:br>
              <a:rPr lang="en-US" sz="3100" b="1" dirty="0">
                <a:latin typeface="+mn-lt"/>
              </a:rPr>
            </a:br>
            <a:r>
              <a:rPr lang="en-US" sz="3100" b="1" dirty="0">
                <a:latin typeface="+mn-lt"/>
              </a:rPr>
              <a:t>2. Critical readers interact with the texts they read by questioning them, responding to them, and expanding them, usually through writing</a:t>
            </a:r>
            <a:br>
              <a:rPr lang="en-US" sz="3200" dirty="0">
                <a:latin typeface="+mn-lt"/>
              </a:rPr>
            </a:br>
            <a:endParaRPr lang="en-IN" sz="3200" dirty="0">
              <a:latin typeface="+mn-lt"/>
            </a:endParaRPr>
          </a:p>
        </p:txBody>
      </p:sp>
      <p:sp>
        <p:nvSpPr>
          <p:cNvPr id="3" name="Content Placeholder 2">
            <a:extLst>
              <a:ext uri="{FF2B5EF4-FFF2-40B4-BE49-F238E27FC236}">
                <a16:creationId xmlns:a16="http://schemas.microsoft.com/office/drawing/2014/main" id="{8FFC75B0-4ABD-62B0-46C1-3BDB611E9CCC}"/>
              </a:ext>
            </a:extLst>
          </p:cNvPr>
          <p:cNvSpPr>
            <a:spLocks noGrp="1"/>
          </p:cNvSpPr>
          <p:nvPr>
            <p:ph idx="1"/>
          </p:nvPr>
        </p:nvSpPr>
        <p:spPr>
          <a:xfrm>
            <a:off x="457199" y="1396999"/>
            <a:ext cx="11379201" cy="5029201"/>
          </a:xfrm>
          <a:solidFill>
            <a:schemeClr val="accent6">
              <a:lumMod val="20000"/>
              <a:lumOff val="80000"/>
            </a:schemeClr>
          </a:solidFill>
        </p:spPr>
        <p:txBody>
          <a:bodyPr>
            <a:normAutofit fontScale="70000" lnSpcReduction="20000"/>
          </a:bodyPr>
          <a:lstStyle/>
          <a:p>
            <a:pPr algn="just"/>
            <a:endParaRPr lang="en-US" dirty="0"/>
          </a:p>
          <a:p>
            <a:pPr algn="just"/>
            <a:r>
              <a:rPr lang="en-US" sz="3000" dirty="0"/>
              <a:t>Critical reading is a two-way process between the text and the reader (talking to the text, questioning </a:t>
            </a:r>
            <a:r>
              <a:rPr lang="en-US" sz="3000"/>
              <a:t>every factor or </a:t>
            </a:r>
            <a:r>
              <a:rPr lang="en-US" sz="3000" dirty="0"/>
              <a:t>idea, expanding in writing by adding own personal understanding and experiences)</a:t>
            </a:r>
          </a:p>
          <a:p>
            <a:pPr marL="0" indent="0" algn="just">
              <a:buNone/>
            </a:pPr>
            <a:endParaRPr lang="en-US" sz="3000" dirty="0"/>
          </a:p>
          <a:p>
            <a:pPr algn="just"/>
            <a:r>
              <a:rPr lang="en-US" sz="3000" dirty="0"/>
              <a:t>Text present ideas, not absolute truths. No text, no matter how well written and authoritative can have a pre-determined meaning. We must question the authority of the printed page. Years of schooling have made us believe that on-paper text present absolute truths</a:t>
            </a:r>
          </a:p>
          <a:p>
            <a:pPr marL="0" indent="0" algn="just">
              <a:buNone/>
            </a:pPr>
            <a:endParaRPr lang="en-US" sz="3000" dirty="0"/>
          </a:p>
          <a:p>
            <a:pPr algn="just"/>
            <a:r>
              <a:rPr lang="en-US" sz="3000" dirty="0"/>
              <a:t>Not even the best researched and written definitive text is absolutely complete and finished. These are always subjected to questioning and interpretations with the passage of time.</a:t>
            </a:r>
          </a:p>
          <a:p>
            <a:pPr marL="0" indent="0" algn="just">
              <a:buNone/>
            </a:pPr>
            <a:endParaRPr lang="en-US" sz="3000" dirty="0"/>
          </a:p>
          <a:p>
            <a:pPr algn="just"/>
            <a:r>
              <a:rPr lang="en-US" sz="3000" dirty="0"/>
              <a:t>The way we believe or disbelieve certain texts clearly varies from one individual to the text. Critical readers understand that the same text will have different meanings for different people. This is acceptable for it reflects features of a strong, engaging and enjoyable reading process</a:t>
            </a:r>
          </a:p>
          <a:p>
            <a:endParaRPr lang="en-IN" dirty="0"/>
          </a:p>
        </p:txBody>
      </p:sp>
    </p:spTree>
    <p:extLst>
      <p:ext uri="{BB962C8B-B14F-4D97-AF65-F5344CB8AC3E}">
        <p14:creationId xmlns:p14="http://schemas.microsoft.com/office/powerpoint/2010/main" val="3153538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1592</Words>
  <Application>Microsoft Office PowerPoint</Application>
  <PresentationFormat>Widescreen</PresentationFormat>
  <Paragraphs>131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      </vt:lpstr>
      <vt:lpstr>PowerPoint Presentation</vt:lpstr>
      <vt:lpstr> Why Reading is Important  </vt:lpstr>
      <vt:lpstr> Key Aspects of Reading </vt:lpstr>
      <vt:lpstr>PowerPoint Presentation</vt:lpstr>
      <vt:lpstr>PowerPoint Presentation</vt:lpstr>
      <vt:lpstr>PowerPoint Presentation</vt:lpstr>
      <vt:lpstr>PowerPoint Presentation</vt:lpstr>
      <vt:lpstr> 2. Critical readers interact with the texts they read by questioning them, responding to them, and expanding them, usually through writing </vt:lpstr>
      <vt:lpstr>PowerPoint Presentation</vt:lpstr>
      <vt:lpstr>3. To create meaning, critical readers use a variety of approaches, strategies, and techniques which also include the application of their personal experiences and existing knowledge to the reading process</vt:lpstr>
      <vt:lpstr>4. Critical readers actively refer to other texts, related to the topic of their investigation</vt:lpstr>
      <vt:lpstr> 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Pynsuklin Syiemiong</dc:creator>
  <cp:lastModifiedBy>Pynsuklin Syiemiong</cp:lastModifiedBy>
  <cp:revision>72</cp:revision>
  <dcterms:created xsi:type="dcterms:W3CDTF">2024-08-28T08:48:08Z</dcterms:created>
  <dcterms:modified xsi:type="dcterms:W3CDTF">2024-10-24T16:30:55Z</dcterms:modified>
</cp:coreProperties>
</file>